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65" r:id="rId5"/>
    <p:sldId id="266" r:id="rId6"/>
    <p:sldId id="256" r:id="rId7"/>
    <p:sldId id="267" r:id="rId8"/>
    <p:sldId id="259" r:id="rId9"/>
    <p:sldId id="261" r:id="rId10"/>
    <p:sldId id="268" r:id="rId11"/>
    <p:sldId id="263" r:id="rId12"/>
    <p:sldId id="269" r:id="rId13"/>
    <p:sldId id="270" r:id="rId14"/>
    <p:sldId id="264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6172200" cy="2232248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</a:rPr>
              <a:t>Пришкольный лагерь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400" dirty="0" err="1" smtClean="0">
                <a:solidFill>
                  <a:srgbClr val="C00000"/>
                </a:solidFill>
              </a:rPr>
              <a:t>лагерь</a:t>
            </a:r>
            <a:r>
              <a:rPr lang="ru-RU" sz="2400" dirty="0" smtClean="0">
                <a:solidFill>
                  <a:srgbClr val="C00000"/>
                </a:solidFill>
              </a:rPr>
              <a:t> с дневным пребыванием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базе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МБОУ «Барабинская ООШ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им. Героя Советского Союза И.И.Черепанова»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бараба\Desktop\фото дети\школ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5760640" cy="3546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 лагерь принимаются дети и подростки в возрасте </a:t>
            </a:r>
            <a:r>
              <a:rPr lang="ru-RU" sz="1600" b="1" dirty="0" smtClean="0">
                <a:solidFill>
                  <a:schemeClr val="tx1"/>
                </a:solidFill>
              </a:rPr>
              <a:t>от 6,5 до 18 лет</a:t>
            </a:r>
            <a:r>
              <a:rPr lang="ru-RU" sz="1600" dirty="0" smtClean="0">
                <a:solidFill>
                  <a:schemeClr val="tx1"/>
                </a:solidFill>
              </a:rPr>
              <a:t>. Каждую смену организовано 20-22 отряда по 25-30 человек в каждом отряде. Отряды формируются по возрастам.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Медицинский корпус, столовая, клуб, хозяйственные помещения находятся в отдельных зданиях. Для обслуживания нужд лагеря имеется отдельная котельная, отдельная водонапорная башня, очистные сооружения.</a:t>
            </a:r>
          </a:p>
          <a:p>
            <a:pPr algn="just"/>
            <a:r>
              <a:rPr lang="ru-RU" dirty="0" smtClean="0"/>
              <a:t>Клуб на 300 человек со сценой, приспособленной для проведения массовых мероприятий, с современной звуковой и </a:t>
            </a:r>
            <a:r>
              <a:rPr lang="ru-RU" dirty="0" err="1" smtClean="0"/>
              <a:t>мультимедийной</a:t>
            </a:r>
            <a:r>
              <a:rPr lang="ru-RU" dirty="0" smtClean="0"/>
              <a:t> аппаратурой, летняя эстрада, библиотека, стадион (футбольное поле, беговая дорожка, трибуна для болельщиков), спортивные площадки (2 волейбольные площадки, 2 баскетбольные, 1 площадка для занятий активными видами спорта, 1 площадка для игры в городки), 4 детские игровые площадки, тренажерный зал («Беговая дорожка», «Силовой», «Велотренажер»), городок ГИБДД, плавательный бассейн «Дельфин», костровая площадка.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63688" y="26064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Плавательный бассейн «Дельфин» работает в течение всех оздоровительных смен. Каждый отдыхающий за смену посещает бассейн 6 раз. При прохождения медицинского обследования и получения справки по форме 079/у оформляется допуск для посещения бассейна (после сдачи анализов).</a:t>
            </a:r>
            <a:endParaRPr lang="ru-RU" dirty="0"/>
          </a:p>
        </p:txBody>
      </p:sp>
      <p:pic>
        <p:nvPicPr>
          <p:cNvPr id="5124" name="Picture 4" descr="https://avatars.mds.yandex.net/get-altay/4618902/2a00000179d0e0d527873c79a23bb80b5fd2/X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5753100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altay/4388821/2a00000179ea1ef678aa5b30924636d123ac/XXX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582796" cy="3140323"/>
          </a:xfrm>
          <a:prstGeom prst="rect">
            <a:avLst/>
          </a:prstGeom>
          <a:noFill/>
        </p:spPr>
      </p:pic>
      <p:pic>
        <p:nvPicPr>
          <p:cNvPr id="26626" name="Picture 2" descr="https://avatars.mds.yandex.net/get-altay/4456415/2a00000179ea1f16e31bea6f84939d03aa73/X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4320480" cy="2430270"/>
          </a:xfrm>
          <a:prstGeom prst="rect">
            <a:avLst/>
          </a:prstGeom>
          <a:noFill/>
        </p:spPr>
      </p:pic>
      <p:pic>
        <p:nvPicPr>
          <p:cNvPr id="26628" name="Picture 4" descr="https://avatars.mds.yandex.net/get-altay/4489303/2a0000017a2e4d63a7ac94add80c6ef45ce5/X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889951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бараба\Desktop\ЛДП 2024\лдп 2024\7chfY8QrwA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3948203" cy="2961152"/>
          </a:xfrm>
          <a:prstGeom prst="rect">
            <a:avLst/>
          </a:prstGeom>
          <a:noFill/>
        </p:spPr>
      </p:pic>
      <p:pic>
        <p:nvPicPr>
          <p:cNvPr id="27651" name="Picture 3" descr="C:\Users\бараба\Desktop\ЛДП 2024\лдп 2024\J1JsSZ-f02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672408" cy="2754306"/>
          </a:xfrm>
          <a:prstGeom prst="rect">
            <a:avLst/>
          </a:prstGeom>
          <a:noFill/>
        </p:spPr>
      </p:pic>
      <p:pic>
        <p:nvPicPr>
          <p:cNvPr id="27652" name="Picture 4" descr="C:\Users\бараба\Desktop\ЛДП 2024\лдп 2024\i9EsAFzlmh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840427" cy="2880320"/>
          </a:xfrm>
          <a:prstGeom prst="rect">
            <a:avLst/>
          </a:prstGeom>
          <a:noFill/>
        </p:spPr>
      </p:pic>
      <p:pic>
        <p:nvPicPr>
          <p:cNvPr id="27653" name="Picture 5" descr="C:\Users\бараба\Desktop\ЛДП 2024\лдп 2024\iX4BIIukJx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60648"/>
            <a:ext cx="3651593" cy="2737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7380312" cy="7920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подачи заявления необходимы следующие документы: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124744"/>
            <a:ext cx="6172200" cy="3888432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 родителей (законных представителей) по установленной   форме;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копия паспорта или иной документ, удостоверяющий личность  родителя (законного представителя);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  копия свидетельства о рождении ребенка (паспорта);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  медицинская справка (форма 070/у-04) при подаче заявления в санаторий;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  справка с места работы;</a:t>
            </a:r>
          </a:p>
          <a:p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справка на ребенка из ОУ о том, что он является обучающимся школы;</a:t>
            </a:r>
          </a:p>
          <a:p>
            <a:endParaRPr lang="ru-RU" sz="32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5173" y="3244334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35173" y="324433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                      </a:t>
            </a:r>
          </a:p>
        </p:txBody>
      </p:sp>
      <p:pic>
        <p:nvPicPr>
          <p:cNvPr id="4098" name="Picture 2" descr="C:\Users\бараба\Desktop\отдых\2023-03-10_04-07-07.png"/>
          <p:cNvPicPr>
            <a:picLocks noChangeAspect="1" noChangeArrowheads="1"/>
          </p:cNvPicPr>
          <p:nvPr/>
        </p:nvPicPr>
        <p:blipFill>
          <a:blip r:embed="rId2" cstate="print"/>
          <a:srcRect t="26384"/>
          <a:stretch>
            <a:fillRect/>
          </a:stretch>
        </p:blipFill>
        <p:spPr bwMode="auto">
          <a:xfrm>
            <a:off x="1403648" y="3068960"/>
            <a:ext cx="7495059" cy="2610697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03648" y="98057"/>
            <a:ext cx="74888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Предоставление путевок осуществляется в порядке очереди, на основании заявления родителей (законных представителей), поданного в Управление образования Администрации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городского округа по адресу: п. Арти, ул. Ленина, 81.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загородных оздоровительных лагерей и санаториев осуществляется посредством конкурсных процедур.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6840760" cy="22322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Смена с 27 мая по 25 июня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льготники бесплатно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20% оплачивают </a:t>
            </a:r>
            <a:r>
              <a:rPr lang="ru-RU" sz="2400" dirty="0" smtClean="0">
                <a:solidFill>
                  <a:srgbClr val="C00000"/>
                </a:solidFill>
              </a:rPr>
              <a:t>736,80 руб.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Полная стоимость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3 684,00</a:t>
            </a:r>
            <a:r>
              <a:rPr lang="ru-RU" sz="2400" dirty="0" smtClean="0">
                <a:solidFill>
                  <a:srgbClr val="C00000"/>
                </a:solidFill>
              </a:rPr>
              <a:t> руб.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pic>
        <p:nvPicPr>
          <p:cNvPr id="11265" name="Picture 1" descr="C:\Users\бараба\Downloads\IMG_20180620_130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35696" y="0"/>
            <a:ext cx="6984776" cy="28529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>
                <a:solidFill>
                  <a:schemeClr val="tx1"/>
                </a:solidFill>
              </a:rPr>
              <a:t>От детей в лагерь надо будет: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справка о состоянии здоровья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справка об </a:t>
            </a:r>
            <a:r>
              <a:rPr lang="ru-RU" sz="2000" dirty="0" err="1" smtClean="0">
                <a:solidFill>
                  <a:schemeClr val="tx1"/>
                </a:solidFill>
              </a:rPr>
              <a:t>эпид.благополучии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результат анализа на я/глист и цисты простейших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1722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 3 июня по 17 июня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будет</a:t>
            </a:r>
            <a:r>
              <a:rPr lang="ru-RU" sz="28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организовано трудоустройство несовершеннолетних в летний период путем формирования трудового отряда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pic>
        <p:nvPicPr>
          <p:cNvPr id="10242" name="Picture 2" descr="C:\Users\бараба\Desktop\ЛДП 2024\презентация Школа акти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5664957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51720" y="980728"/>
          <a:ext cx="6048672" cy="2779347"/>
        </p:xfrm>
        <a:graphic>
          <a:graphicData uri="http://schemas.openxmlformats.org/drawingml/2006/table">
            <a:tbl>
              <a:tblPr/>
              <a:tblGrid>
                <a:gridCol w="3017850"/>
                <a:gridCol w="3030822"/>
              </a:tblGrid>
              <a:tr h="33337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Тип оздоровительной организации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Стоимость путевки (руб.)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7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Санаторий 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санаторно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оздоровительный лагерь круглогодичного действия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40 094,00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4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Загородный оздоровительный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лагерь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24 985,00 – 14 дней</a:t>
                      </a: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11 925,00 – 7 дней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4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Оздоровительный лагерь с дневным пребыванием детей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3 684,00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835696" y="188640"/>
            <a:ext cx="68407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9338" algn="ctr"/>
                <a:tab pos="2474913" algn="r"/>
                <a:tab pos="3479800" algn="r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стоимость путевок в оздоровительные организации в 2024 году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9338" algn="ctr"/>
                <a:tab pos="2474913" algn="r"/>
                <a:tab pos="3479800" algn="r"/>
              </a:tabLst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23728" y="3933056"/>
            <a:ext cx="65527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9338" algn="ctr"/>
                <a:tab pos="2474913" algn="r"/>
                <a:tab pos="3479800" algn="r"/>
              </a:tabLst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Частичная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родительская плата за путевки в оздоровительные организации в 2024 году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9338" algn="ctr"/>
                <a:tab pos="2474913" algn="r"/>
                <a:tab pos="3479800" algn="r"/>
              </a:tabLst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23728" y="4653136"/>
          <a:ext cx="6120680" cy="1706880"/>
        </p:xfrm>
        <a:graphic>
          <a:graphicData uri="http://schemas.openxmlformats.org/drawingml/2006/table">
            <a:tbl>
              <a:tblPr/>
              <a:tblGrid>
                <a:gridCol w="3928690"/>
                <a:gridCol w="2191990"/>
              </a:tblGrid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Категории детей*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Частичная оплаты в % от полной стоимости путевки в 2024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1590" hangingPunct="0">
                        <a:spcAft>
                          <a:spcPts val="0"/>
                        </a:spcAft>
                        <a:tabLst>
                          <a:tab pos="348043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 в соответствии с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 1 п. 2.9. Административного регламента «предоставление путевок для летнего отдыха и оздоровления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детей…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2319020" algn="ctr"/>
                          <a:tab pos="2474595" algn="r"/>
                          <a:tab pos="3480435" algn="r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0"/>
            <a:ext cx="64602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Детский оздоровительный лагерь «Заря» г. Асбест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98072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Напоминаем, что устойчивую связь в лагере обеспечивает только компания МОТИВ</a:t>
            </a:r>
            <a:endParaRPr lang="ru-RU" dirty="0"/>
          </a:p>
        </p:txBody>
      </p:sp>
      <p:pic>
        <p:nvPicPr>
          <p:cNvPr id="1026" name="Picture 2" descr="C:\Users\бараба\Desktop\ЛДП 2024\лдп 2024\2024-05-21_09-50-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639175" cy="421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Как добраться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бараба\Desktop\ЛДП 2024\лдп 2024\2024-05-21_09-51-2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940660" cy="2376264"/>
          </a:xfrm>
          <a:prstGeom prst="rect">
            <a:avLst/>
          </a:prstGeom>
          <a:noFill/>
        </p:spPr>
      </p:pic>
      <p:pic>
        <p:nvPicPr>
          <p:cNvPr id="2053" name="Picture 5" descr="C:\Users\бараба\Desktop\ЛДП 2024\лдп 2024\2024-05-21_10-16-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266" y="2708920"/>
            <a:ext cx="3971918" cy="3874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7128792" cy="1800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1 смена с 24.06. по 07.07.2024 - 88 обучающихся;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2 смена с 09.07. по 22.07.2024 - 88 обучающихся;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3 смена с 27.07. по 06.08.2024 - 88 обучающихся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708920"/>
            <a:ext cx="6172200" cy="280831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Льготники бесплатно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20%  оплачивают: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4997</a:t>
            </a:r>
            <a:r>
              <a:rPr lang="ru-RU" sz="3200" u="sng" dirty="0" smtClean="0">
                <a:solidFill>
                  <a:srgbClr val="C00000"/>
                </a:solidFill>
              </a:rPr>
              <a:t>руб. – 14 дней</a:t>
            </a:r>
          </a:p>
          <a:p>
            <a:r>
              <a:rPr lang="ru-RU" sz="3200" u="sng" dirty="0" smtClean="0">
                <a:solidFill>
                  <a:srgbClr val="C00000"/>
                </a:solidFill>
              </a:rPr>
              <a:t>2385 руб. – 7 дней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Проезд для всех платно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40.userapi.com/impg/TWbAUD0LoRGbUxioYJMzO6JRH3Y-GRuUjZLgRA/L0vb_-LFnVo.jpg?size=810x1080&amp;quality=95&amp;sign=9987b21c3a44097991a81a27598cea5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024336" cy="4032448"/>
          </a:xfrm>
          <a:prstGeom prst="rect">
            <a:avLst/>
          </a:prstGeom>
          <a:noFill/>
        </p:spPr>
      </p:pic>
      <p:pic>
        <p:nvPicPr>
          <p:cNvPr id="3" name="Picture 4" descr="https://sun9-29.userapi.com/impg/_WBgiJlMJ8kEEn0o1yR2Z3CkeL0beMq3LI7kew/vfxzWMmAK0A.jpg?size=439x1080&amp;quality=95&amp;sign=504f1fce0df97029e435f64ee14cfe3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593892" cy="6381328"/>
          </a:xfrm>
          <a:prstGeom prst="rect">
            <a:avLst/>
          </a:prstGeom>
          <a:noFill/>
        </p:spPr>
      </p:pic>
      <p:pic>
        <p:nvPicPr>
          <p:cNvPr id="6150" name="Picture 6" descr="https://sun9-66.userapi.com/impf/c630617/v630617723/4329f/dpklmQqGJw4.jpg?size=416x1024&amp;quality=96&amp;sign=cae64ae26bac337d4f70b8f65731cb4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83398"/>
            <a:ext cx="2646294" cy="6513954"/>
          </a:xfrm>
          <a:prstGeom prst="rect">
            <a:avLst/>
          </a:prstGeom>
          <a:noFill/>
        </p:spPr>
      </p:pic>
      <p:pic>
        <p:nvPicPr>
          <p:cNvPr id="6152" name="Picture 8" descr="https://sun9-43.userapi.com/impg/0S7-So29jrn_O8YrtmlW8aUdgeoVQRYAzUBODg/RoKRZL-H9G4.jpg?size=1280x853&amp;quality=95&amp;sign=a070ebc9e5751f056ecdde1fc01b51a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37397"/>
            <a:ext cx="3168352" cy="2111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374</TotalTime>
  <Words>402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Пришкольный лагерь  лагерь с дневным пребыванием  на базе МБОУ «Барабинская ООШ им. Героя Советского Союза И.И.Черепанова»</vt:lpstr>
      <vt:lpstr>Смена с 27 мая по 25 июня льготники бесплатно 20% оплачивают 736,80 руб. Полная стоимость 3 684,00 руб. </vt:lpstr>
      <vt:lpstr>От детей в лагерь надо будет:  - справка о состоянии здоровья - справка об эпид.благополучии - результат анализа на я/глист и цисты простейших</vt:lpstr>
      <vt:lpstr>с 3 июня по 17 июня будет организовано трудоустройство несовершеннолетних в летний период путем формирования трудового отряда  </vt:lpstr>
      <vt:lpstr>Слайд 5</vt:lpstr>
      <vt:lpstr>Детский оздоровительный лагерь «Заря» г. Асбест</vt:lpstr>
      <vt:lpstr>Как добраться</vt:lpstr>
      <vt:lpstr>1 смена с 24.06. по 07.07.2024 - 88 обучающихся;  2 смена с 09.07. по 22.07.2024 - 88 обучающихся;  3 смена с 27.07. по 06.08.2024 - 88 обучающихся</vt:lpstr>
      <vt:lpstr>Слайд 9</vt:lpstr>
      <vt:lpstr>В лагерь принимаются дети и подростки в возрасте от 6,5 до 18 лет. Каждую смену организовано 20-22 отряда по 25-30 человек в каждом отряде. Отряды формируются по возрастам.</vt:lpstr>
      <vt:lpstr>Слайд 11</vt:lpstr>
      <vt:lpstr>Слайд 12</vt:lpstr>
      <vt:lpstr>Слайд 13</vt:lpstr>
      <vt:lpstr>Для подачи заявления необходимы следующие документы: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 2023</dc:title>
  <dc:creator>бараба</dc:creator>
  <cp:lastModifiedBy>Евгения</cp:lastModifiedBy>
  <cp:revision>40</cp:revision>
  <dcterms:created xsi:type="dcterms:W3CDTF">2023-05-16T04:57:46Z</dcterms:created>
  <dcterms:modified xsi:type="dcterms:W3CDTF">2024-05-31T14:04:03Z</dcterms:modified>
</cp:coreProperties>
</file>