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28"/>
  </p:notesMasterIdLst>
  <p:sldIdLst>
    <p:sldId id="258" r:id="rId2"/>
    <p:sldId id="276" r:id="rId3"/>
    <p:sldId id="256" r:id="rId4"/>
    <p:sldId id="260" r:id="rId5"/>
    <p:sldId id="273" r:id="rId6"/>
    <p:sldId id="259" r:id="rId7"/>
    <p:sldId id="277" r:id="rId8"/>
    <p:sldId id="263" r:id="rId9"/>
    <p:sldId id="281" r:id="rId10"/>
    <p:sldId id="262" r:id="rId11"/>
    <p:sldId id="268" r:id="rId12"/>
    <p:sldId id="270" r:id="rId13"/>
    <p:sldId id="257" r:id="rId14"/>
    <p:sldId id="261" r:id="rId15"/>
    <p:sldId id="282" r:id="rId16"/>
    <p:sldId id="286" r:id="rId17"/>
    <p:sldId id="287" r:id="rId18"/>
    <p:sldId id="283" r:id="rId19"/>
    <p:sldId id="284" r:id="rId20"/>
    <p:sldId id="280" r:id="rId21"/>
    <p:sldId id="274" r:id="rId22"/>
    <p:sldId id="275" r:id="rId23"/>
    <p:sldId id="288" r:id="rId24"/>
    <p:sldId id="289" r:id="rId25"/>
    <p:sldId id="290" r:id="rId26"/>
    <p:sldId id="285" r:id="rId27"/>
  </p:sldIdLst>
  <p:sldSz cx="9144000" cy="6858000" type="screen4x3"/>
  <p:notesSz cx="6850063" cy="99822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p:scale>
          <a:sx n="62" d="100"/>
          <a:sy n="62" d="100"/>
        </p:scale>
        <p:origin x="-1596" y="-23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BFD88-4DDF-4121-B958-60B59DC05B93}" type="doc">
      <dgm:prSet loTypeId="urn:microsoft.com/office/officeart/2005/8/layout/hProcess3" loCatId="process" qsTypeId="urn:microsoft.com/office/officeart/2005/8/quickstyle/simple1" qsCatId="simple" csTypeId="urn:microsoft.com/office/officeart/2005/8/colors/accent1_2" csCatId="accent1" phldr="0"/>
      <dgm:spPr/>
    </dgm:pt>
    <dgm:pt modelId="{5CADC35F-C093-4785-99B5-F5ADA5CAE802}">
      <dgm:prSet phldrT="[Текст]" phldr="1"/>
      <dgm:spPr/>
      <dgm:t>
        <a:bodyPr/>
        <a:lstStyle/>
        <a:p>
          <a:endParaRPr lang="ru-RU" dirty="0"/>
        </a:p>
      </dgm:t>
    </dgm:pt>
    <dgm:pt modelId="{90DC6EDA-73FB-48B7-83EB-9C90B4CB6BD7}" type="parTrans" cxnId="{95C47A1C-3F60-4EC6-B725-A2F3EE833253}">
      <dgm:prSet/>
      <dgm:spPr/>
      <dgm:t>
        <a:bodyPr/>
        <a:lstStyle/>
        <a:p>
          <a:endParaRPr lang="ru-RU"/>
        </a:p>
      </dgm:t>
    </dgm:pt>
    <dgm:pt modelId="{BD91AC86-FF18-48B2-8CEA-7FB920A2D662}" type="sibTrans" cxnId="{95C47A1C-3F60-4EC6-B725-A2F3EE833253}">
      <dgm:prSet/>
      <dgm:spPr/>
      <dgm:t>
        <a:bodyPr/>
        <a:lstStyle/>
        <a:p>
          <a:endParaRPr lang="ru-RU"/>
        </a:p>
      </dgm:t>
    </dgm:pt>
    <dgm:pt modelId="{A5D2C0A0-44CB-4546-88DE-17C0F1FD5B49}" type="pres">
      <dgm:prSet presAssocID="{224BFD88-4DDF-4121-B958-60B59DC05B93}" presName="Name0" presStyleCnt="0">
        <dgm:presLayoutVars>
          <dgm:dir/>
          <dgm:animLvl val="lvl"/>
          <dgm:resizeHandles val="exact"/>
        </dgm:presLayoutVars>
      </dgm:prSet>
      <dgm:spPr/>
    </dgm:pt>
    <dgm:pt modelId="{D0FA0E74-E2F5-4FE9-B1FE-A21E661D1C45}" type="pres">
      <dgm:prSet presAssocID="{224BFD88-4DDF-4121-B958-60B59DC05B93}" presName="dummy" presStyleCnt="0"/>
      <dgm:spPr/>
    </dgm:pt>
    <dgm:pt modelId="{E1BE3932-DF29-4452-A469-FC2765EBE0A1}" type="pres">
      <dgm:prSet presAssocID="{224BFD88-4DDF-4121-B958-60B59DC05B93}" presName="linH" presStyleCnt="0"/>
      <dgm:spPr/>
    </dgm:pt>
    <dgm:pt modelId="{51C8803C-CDDC-4970-A71F-F90B392BAF58}" type="pres">
      <dgm:prSet presAssocID="{224BFD88-4DDF-4121-B958-60B59DC05B93}" presName="padding1" presStyleCnt="0"/>
      <dgm:spPr/>
    </dgm:pt>
    <dgm:pt modelId="{A3675AFC-7868-4345-AE73-9608AF654E81}" type="pres">
      <dgm:prSet presAssocID="{5CADC35F-C093-4785-99B5-F5ADA5CAE802}" presName="linV" presStyleCnt="0"/>
      <dgm:spPr/>
    </dgm:pt>
    <dgm:pt modelId="{7C6FFCC3-DB91-4537-A5C1-FEE0DCE888B1}" type="pres">
      <dgm:prSet presAssocID="{5CADC35F-C093-4785-99B5-F5ADA5CAE802}" presName="spVertical1" presStyleCnt="0"/>
      <dgm:spPr/>
    </dgm:pt>
    <dgm:pt modelId="{8324B1D8-5D42-4895-A8B7-44C1C87BBFFC}" type="pres">
      <dgm:prSet presAssocID="{5CADC35F-C093-4785-99B5-F5ADA5CAE802}" presName="parTx" presStyleLbl="revTx" presStyleIdx="0" presStyleCnt="1">
        <dgm:presLayoutVars>
          <dgm:chMax val="0"/>
          <dgm:chPref val="0"/>
          <dgm:bulletEnabled val="1"/>
        </dgm:presLayoutVars>
      </dgm:prSet>
      <dgm:spPr/>
      <dgm:t>
        <a:bodyPr/>
        <a:lstStyle/>
        <a:p>
          <a:endParaRPr lang="ru-RU"/>
        </a:p>
      </dgm:t>
    </dgm:pt>
    <dgm:pt modelId="{4120F095-7B68-41B4-8B30-331375F14D50}" type="pres">
      <dgm:prSet presAssocID="{5CADC35F-C093-4785-99B5-F5ADA5CAE802}" presName="spVertical2" presStyleCnt="0"/>
      <dgm:spPr/>
    </dgm:pt>
    <dgm:pt modelId="{EEDABB7A-B60A-4D6A-BDE3-E01F721173F3}" type="pres">
      <dgm:prSet presAssocID="{5CADC35F-C093-4785-99B5-F5ADA5CAE802}" presName="spVertical3" presStyleCnt="0"/>
      <dgm:spPr/>
    </dgm:pt>
    <dgm:pt modelId="{821685A5-E0A9-41C1-9821-9931F7E822D0}" type="pres">
      <dgm:prSet presAssocID="{224BFD88-4DDF-4121-B958-60B59DC05B93}" presName="padding2" presStyleCnt="0"/>
      <dgm:spPr/>
    </dgm:pt>
    <dgm:pt modelId="{6307CBEC-253C-4944-82D7-C66B1FD7E898}" type="pres">
      <dgm:prSet presAssocID="{224BFD88-4DDF-4121-B958-60B59DC05B93}" presName="negArrow" presStyleCnt="0"/>
      <dgm:spPr/>
    </dgm:pt>
    <dgm:pt modelId="{2B37B28B-E711-40AC-818C-FA30D47DB9A6}" type="pres">
      <dgm:prSet presAssocID="{224BFD88-4DDF-4121-B958-60B59DC05B93}" presName="backgroundArrow" presStyleLbl="node1" presStyleIdx="0" presStyleCnt="1" custAng="10800000" custLinFactNeighborX="-245"/>
      <dgm:spPr/>
      <dgm:t>
        <a:bodyPr/>
        <a:lstStyle/>
        <a:p>
          <a:endParaRPr lang="ru-RU"/>
        </a:p>
      </dgm:t>
    </dgm:pt>
  </dgm:ptLst>
  <dgm:cxnLst>
    <dgm:cxn modelId="{CFC9BF4F-6D0F-48A5-9D44-3CD01CFB36F2}" type="presOf" srcId="{5CADC35F-C093-4785-99B5-F5ADA5CAE802}" destId="{8324B1D8-5D42-4895-A8B7-44C1C87BBFFC}" srcOrd="0" destOrd="0" presId="urn:microsoft.com/office/officeart/2005/8/layout/hProcess3"/>
    <dgm:cxn modelId="{46672646-830A-4A6E-BBFD-EB0C67113661}" type="presOf" srcId="{224BFD88-4DDF-4121-B958-60B59DC05B93}" destId="{A5D2C0A0-44CB-4546-88DE-17C0F1FD5B49}" srcOrd="0" destOrd="0" presId="urn:microsoft.com/office/officeart/2005/8/layout/hProcess3"/>
    <dgm:cxn modelId="{95C47A1C-3F60-4EC6-B725-A2F3EE833253}" srcId="{224BFD88-4DDF-4121-B958-60B59DC05B93}" destId="{5CADC35F-C093-4785-99B5-F5ADA5CAE802}" srcOrd="0" destOrd="0" parTransId="{90DC6EDA-73FB-48B7-83EB-9C90B4CB6BD7}" sibTransId="{BD91AC86-FF18-48B2-8CEA-7FB920A2D662}"/>
    <dgm:cxn modelId="{9D10316A-AB3D-472E-BFDF-C6D4FD9B6F61}" type="presParOf" srcId="{A5D2C0A0-44CB-4546-88DE-17C0F1FD5B49}" destId="{D0FA0E74-E2F5-4FE9-B1FE-A21E661D1C45}" srcOrd="0" destOrd="0" presId="urn:microsoft.com/office/officeart/2005/8/layout/hProcess3"/>
    <dgm:cxn modelId="{FC0B5582-3606-459C-B884-1B5AB78F2F2C}" type="presParOf" srcId="{A5D2C0A0-44CB-4546-88DE-17C0F1FD5B49}" destId="{E1BE3932-DF29-4452-A469-FC2765EBE0A1}" srcOrd="1" destOrd="0" presId="urn:microsoft.com/office/officeart/2005/8/layout/hProcess3"/>
    <dgm:cxn modelId="{DCD13EAB-4F13-4CC7-97DC-F5D4760B242F}" type="presParOf" srcId="{E1BE3932-DF29-4452-A469-FC2765EBE0A1}" destId="{51C8803C-CDDC-4970-A71F-F90B392BAF58}" srcOrd="0" destOrd="0" presId="urn:microsoft.com/office/officeart/2005/8/layout/hProcess3"/>
    <dgm:cxn modelId="{99B7E117-F7A5-45E6-BC0F-8E759BA12EC4}" type="presParOf" srcId="{E1BE3932-DF29-4452-A469-FC2765EBE0A1}" destId="{A3675AFC-7868-4345-AE73-9608AF654E81}" srcOrd="1" destOrd="0" presId="urn:microsoft.com/office/officeart/2005/8/layout/hProcess3"/>
    <dgm:cxn modelId="{6D582DCD-DB65-4F46-B550-B2647E544851}" type="presParOf" srcId="{A3675AFC-7868-4345-AE73-9608AF654E81}" destId="{7C6FFCC3-DB91-4537-A5C1-FEE0DCE888B1}" srcOrd="0" destOrd="0" presId="urn:microsoft.com/office/officeart/2005/8/layout/hProcess3"/>
    <dgm:cxn modelId="{8885064F-484A-4D71-9541-65B986FE2BD6}" type="presParOf" srcId="{A3675AFC-7868-4345-AE73-9608AF654E81}" destId="{8324B1D8-5D42-4895-A8B7-44C1C87BBFFC}" srcOrd="1" destOrd="0" presId="urn:microsoft.com/office/officeart/2005/8/layout/hProcess3"/>
    <dgm:cxn modelId="{7105C9C0-6D54-4C28-993E-C3D34F54CE7A}" type="presParOf" srcId="{A3675AFC-7868-4345-AE73-9608AF654E81}" destId="{4120F095-7B68-41B4-8B30-331375F14D50}" srcOrd="2" destOrd="0" presId="urn:microsoft.com/office/officeart/2005/8/layout/hProcess3"/>
    <dgm:cxn modelId="{C38C84C1-536E-4E6D-9AA9-05A8AF0194DA}" type="presParOf" srcId="{A3675AFC-7868-4345-AE73-9608AF654E81}" destId="{EEDABB7A-B60A-4D6A-BDE3-E01F721173F3}" srcOrd="3" destOrd="0" presId="urn:microsoft.com/office/officeart/2005/8/layout/hProcess3"/>
    <dgm:cxn modelId="{F81B24C5-7902-435C-B850-3D7CD5DE8204}" type="presParOf" srcId="{E1BE3932-DF29-4452-A469-FC2765EBE0A1}" destId="{821685A5-E0A9-41C1-9821-9931F7E822D0}" srcOrd="2" destOrd="0" presId="urn:microsoft.com/office/officeart/2005/8/layout/hProcess3"/>
    <dgm:cxn modelId="{A280E0BE-31B4-49CF-AE6E-954AEA7B55B2}" type="presParOf" srcId="{E1BE3932-DF29-4452-A469-FC2765EBE0A1}" destId="{6307CBEC-253C-4944-82D7-C66B1FD7E898}" srcOrd="3" destOrd="0" presId="urn:microsoft.com/office/officeart/2005/8/layout/hProcess3"/>
    <dgm:cxn modelId="{5B2FDCD5-E635-4408-B438-4DF0CBB3A648}" type="presParOf" srcId="{E1BE3932-DF29-4452-A469-FC2765EBE0A1}" destId="{2B37B28B-E711-40AC-818C-FA30D47DB9A6}" srcOrd="4" destOrd="0" presId="urn:microsoft.com/office/officeart/2005/8/layout/hProcess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37B28B-E711-40AC-818C-FA30D47DB9A6}">
      <dsp:nvSpPr>
        <dsp:cNvPr id="0" name=""/>
        <dsp:cNvSpPr/>
      </dsp:nvSpPr>
      <dsp:spPr>
        <a:xfrm rot="10800000">
          <a:off x="0" y="0"/>
          <a:ext cx="931542" cy="288032"/>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4B1D8-5D42-4895-A8B7-44C1C87BBFFC}">
      <dsp:nvSpPr>
        <dsp:cNvPr id="0" name=""/>
        <dsp:cNvSpPr/>
      </dsp:nvSpPr>
      <dsp:spPr>
        <a:xfrm>
          <a:off x="77087" y="71982"/>
          <a:ext cx="785078" cy="14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a:lnSpc>
              <a:spcPct val="90000"/>
            </a:lnSpc>
            <a:spcBef>
              <a:spcPct val="0"/>
            </a:spcBef>
            <a:spcAft>
              <a:spcPct val="35000"/>
            </a:spcAft>
          </a:pPr>
          <a:endParaRPr lang="ru-RU" sz="500" kern="1200" dirty="0"/>
        </a:p>
      </dsp:txBody>
      <dsp:txXfrm>
        <a:off x="77087" y="71982"/>
        <a:ext cx="785078" cy="14396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68361" cy="49911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0117" y="0"/>
            <a:ext cx="2968361" cy="499110"/>
          </a:xfrm>
          <a:prstGeom prst="rect">
            <a:avLst/>
          </a:prstGeom>
        </p:spPr>
        <p:txBody>
          <a:bodyPr vert="horz" lIns="91440" tIns="45720" rIns="91440" bIns="45720" rtlCol="0"/>
          <a:lstStyle>
            <a:lvl1pPr algn="r">
              <a:defRPr sz="1200"/>
            </a:lvl1pPr>
          </a:lstStyle>
          <a:p>
            <a:fld id="{42CD1AC6-550C-44C3-98F5-76BC6DCC1204}" type="datetimeFigureOut">
              <a:rPr lang="ru-RU" smtClean="0"/>
              <a:pPr/>
              <a:t>31.05.2024</a:t>
            </a:fld>
            <a:endParaRPr lang="ru-RU"/>
          </a:p>
        </p:txBody>
      </p:sp>
      <p:sp>
        <p:nvSpPr>
          <p:cNvPr id="4" name="Образ слайда 3"/>
          <p:cNvSpPr>
            <a:spLocks noGrp="1" noRot="1" noChangeAspect="1"/>
          </p:cNvSpPr>
          <p:nvPr>
            <p:ph type="sldImg" idx="2"/>
          </p:nvPr>
        </p:nvSpPr>
        <p:spPr>
          <a:xfrm>
            <a:off x="930275" y="749300"/>
            <a:ext cx="4989513" cy="37433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007" y="4741545"/>
            <a:ext cx="5480050" cy="449199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81358"/>
            <a:ext cx="2968361" cy="49911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0117" y="9481358"/>
            <a:ext cx="2968361" cy="499110"/>
          </a:xfrm>
          <a:prstGeom prst="rect">
            <a:avLst/>
          </a:prstGeom>
        </p:spPr>
        <p:txBody>
          <a:bodyPr vert="horz" lIns="91440" tIns="45720" rIns="91440" bIns="45720" rtlCol="0" anchor="b"/>
          <a:lstStyle>
            <a:lvl1pPr algn="r">
              <a:defRPr sz="1200"/>
            </a:lvl1pPr>
          </a:lstStyle>
          <a:p>
            <a:fld id="{79009754-BD0D-4B03-89E7-B1FF0A277E71}" type="slidenum">
              <a:rPr lang="ru-RU" smtClean="0"/>
              <a:pPr/>
              <a:t>‹#›</a:t>
            </a:fld>
            <a:endParaRPr lang="ru-RU"/>
          </a:p>
        </p:txBody>
      </p:sp>
    </p:spTree>
    <p:extLst>
      <p:ext uri="{BB962C8B-B14F-4D97-AF65-F5344CB8AC3E}">
        <p14:creationId xmlns="" xmlns:p14="http://schemas.microsoft.com/office/powerpoint/2010/main" val="240242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20E3D385-4C84-4568-9DC0-CB1166113A29}"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0E3D385-4C84-4568-9DC0-CB1166113A2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0E3D385-4C84-4568-9DC0-CB1166113A2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0E3D385-4C84-4568-9DC0-CB1166113A2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0E3D385-4C84-4568-9DC0-CB1166113A29}"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20E3D385-4C84-4568-9DC0-CB1166113A2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20E3D385-4C84-4568-9DC0-CB1166113A2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20E3D385-4C84-4568-9DC0-CB1166113A2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20E3D385-4C84-4568-9DC0-CB1166113A29}"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20E3D385-4C84-4568-9DC0-CB1166113A2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D1BF33A1-3188-4D01-9B45-90A440CEFE6C}" type="datetimeFigureOut">
              <a:rPr lang="ru-RU" smtClean="0"/>
              <a:pPr/>
              <a:t>31.05.2024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20E3D385-4C84-4568-9DC0-CB1166113A29}"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1BF33A1-3188-4D01-9B45-90A440CEFE6C}" type="datetimeFigureOut">
              <a:rPr lang="ru-RU" smtClean="0"/>
              <a:pPr/>
              <a:t>31.05.2024</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0E3D385-4C84-4568-9DC0-CB1166113A29}"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1.xml"/><Relationship Id="rId1" Type="http://schemas.openxmlformats.org/officeDocument/2006/relationships/audio"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5616" y="692696"/>
            <a:ext cx="8028384" cy="2016224"/>
          </a:xfrm>
        </p:spPr>
        <p:txBody>
          <a:bodyPr>
            <a:normAutofit fontScale="90000"/>
          </a:bodyPr>
          <a:lstStyle/>
          <a:p>
            <a:pPr marL="0" indent="0" algn="ctr">
              <a:buNone/>
            </a:pPr>
            <a:r>
              <a:rPr lang="ru-RU" sz="3200" b="1" u="sng" dirty="0" smtClean="0">
                <a:solidFill>
                  <a:srgbClr val="C00000"/>
                </a:solidFill>
                <a:latin typeface="Times New Roman" pitchFamily="18" charset="0"/>
                <a:cs typeface="Times New Roman" pitchFamily="18" charset="0"/>
              </a:rPr>
              <a:t/>
            </a:r>
            <a:br>
              <a:rPr lang="ru-RU" sz="3200" b="1" u="sng" dirty="0" smtClean="0">
                <a:solidFill>
                  <a:srgbClr val="C00000"/>
                </a:solidFill>
                <a:latin typeface="Times New Roman" pitchFamily="18" charset="0"/>
                <a:cs typeface="Times New Roman" pitchFamily="18" charset="0"/>
              </a:rPr>
            </a:br>
            <a:r>
              <a:rPr lang="ru-RU" sz="3200" b="1" u="sng" dirty="0" smtClean="0">
                <a:solidFill>
                  <a:srgbClr val="C00000"/>
                </a:solidFill>
                <a:latin typeface="Times New Roman" pitchFamily="18" charset="0"/>
                <a:cs typeface="Times New Roman" pitchFamily="18" charset="0"/>
              </a:rPr>
              <a:t/>
            </a:r>
            <a:br>
              <a:rPr lang="ru-RU" sz="3200" b="1" u="sng" dirty="0" smtClean="0">
                <a:solidFill>
                  <a:srgbClr val="C00000"/>
                </a:solidFill>
                <a:latin typeface="Times New Roman" pitchFamily="18" charset="0"/>
                <a:cs typeface="Times New Roman" pitchFamily="18" charset="0"/>
              </a:rPr>
            </a:br>
            <a:r>
              <a:rPr lang="ru-RU" sz="3200" b="1" u="sng" dirty="0" smtClean="0">
                <a:solidFill>
                  <a:srgbClr val="C00000"/>
                </a:solidFill>
                <a:latin typeface="Times New Roman" pitchFamily="18" charset="0"/>
                <a:cs typeface="Times New Roman" pitchFamily="18" charset="0"/>
              </a:rPr>
              <a:t/>
            </a:r>
            <a:br>
              <a:rPr lang="ru-RU" sz="3200" b="1" u="sng" dirty="0" smtClean="0">
                <a:solidFill>
                  <a:srgbClr val="C00000"/>
                </a:solidFill>
                <a:latin typeface="Times New Roman" pitchFamily="18" charset="0"/>
                <a:cs typeface="Times New Roman" pitchFamily="18" charset="0"/>
              </a:rPr>
            </a:br>
            <a:r>
              <a:rPr lang="ru-RU" sz="3200" b="1" u="sng" dirty="0" smtClean="0">
                <a:solidFill>
                  <a:srgbClr val="C00000"/>
                </a:solidFill>
                <a:latin typeface="Times New Roman" pitchFamily="18" charset="0"/>
                <a:cs typeface="Times New Roman" pitchFamily="18" charset="0"/>
              </a:rPr>
              <a:t/>
            </a:r>
            <a:br>
              <a:rPr lang="ru-RU" sz="3200" b="1" u="sng" dirty="0" smtClean="0">
                <a:solidFill>
                  <a:srgbClr val="C00000"/>
                </a:solidFill>
                <a:latin typeface="Times New Roman" pitchFamily="18" charset="0"/>
                <a:cs typeface="Times New Roman" pitchFamily="18" charset="0"/>
              </a:rPr>
            </a:br>
            <a:r>
              <a:rPr lang="ru-RU" sz="3200" b="1" u="sng" dirty="0" smtClean="0">
                <a:solidFill>
                  <a:srgbClr val="C00000"/>
                </a:solidFill>
                <a:latin typeface="Times New Roman" pitchFamily="18" charset="0"/>
                <a:cs typeface="Times New Roman" pitchFamily="18" charset="0"/>
              </a:rPr>
              <a:t/>
            </a:r>
            <a:br>
              <a:rPr lang="ru-RU" sz="3200" b="1" u="sng" dirty="0" smtClean="0">
                <a:solidFill>
                  <a:srgbClr val="C00000"/>
                </a:solidFill>
                <a:latin typeface="Times New Roman" pitchFamily="18" charset="0"/>
                <a:cs typeface="Times New Roman" pitchFamily="18" charset="0"/>
              </a:rPr>
            </a:br>
            <a:r>
              <a:rPr lang="ru-RU" sz="3200" b="1" u="sng" dirty="0" smtClean="0">
                <a:solidFill>
                  <a:srgbClr val="C00000"/>
                </a:solidFill>
                <a:latin typeface="Times New Roman" pitchFamily="18" charset="0"/>
                <a:cs typeface="Times New Roman" pitchFamily="18" charset="0"/>
              </a:rPr>
              <a:t/>
            </a:r>
            <a:br>
              <a:rPr lang="ru-RU" sz="3200" b="1" u="sng" dirty="0" smtClean="0">
                <a:solidFill>
                  <a:srgbClr val="C00000"/>
                </a:solidFill>
                <a:latin typeface="Times New Roman" pitchFamily="18" charset="0"/>
                <a:cs typeface="Times New Roman" pitchFamily="18" charset="0"/>
              </a:rPr>
            </a:br>
            <a:r>
              <a:rPr lang="ru-RU" sz="3200" b="1" u="sng" dirty="0" smtClean="0">
                <a:solidFill>
                  <a:srgbClr val="C00000"/>
                </a:solidFill>
                <a:latin typeface="Times New Roman" pitchFamily="18" charset="0"/>
                <a:cs typeface="Times New Roman" pitchFamily="18" charset="0"/>
              </a:rPr>
              <a:t>ПРОЕКТ </a:t>
            </a:r>
            <a:br>
              <a:rPr lang="ru-RU" sz="3200" b="1" u="sng" dirty="0" smtClean="0">
                <a:solidFill>
                  <a:srgbClr val="C00000"/>
                </a:solidFill>
                <a:latin typeface="Times New Roman" pitchFamily="18" charset="0"/>
                <a:cs typeface="Times New Roman" pitchFamily="18" charset="0"/>
              </a:rPr>
            </a:br>
            <a:r>
              <a:rPr lang="ru-RU" sz="3200" b="1" u="sng" dirty="0" smtClean="0">
                <a:solidFill>
                  <a:srgbClr val="C00000"/>
                </a:solidFill>
                <a:latin typeface="Times New Roman" pitchFamily="18" charset="0"/>
                <a:cs typeface="Times New Roman" pitchFamily="18" charset="0"/>
              </a:rPr>
              <a:t>«ДОБРЫЕ ДЕЛА  ДЛЯ   ШКОЛЫ» </a:t>
            </a:r>
            <a:r>
              <a:rPr lang="ru-RU" sz="3200" b="1" dirty="0" smtClean="0">
                <a:solidFill>
                  <a:srgbClr val="C00000"/>
                </a:solidFill>
                <a:latin typeface="Times New Roman" pitchFamily="18" charset="0"/>
                <a:cs typeface="Times New Roman" pitchFamily="18" charset="0"/>
              </a:rPr>
              <a:t/>
            </a:r>
            <a:br>
              <a:rPr lang="ru-RU" sz="3200" b="1" dirty="0" smtClean="0">
                <a:solidFill>
                  <a:srgbClr val="C00000"/>
                </a:solidFill>
                <a:latin typeface="Times New Roman" pitchFamily="18" charset="0"/>
                <a:cs typeface="Times New Roman" pitchFamily="18" charset="0"/>
              </a:rPr>
            </a:br>
            <a:r>
              <a:rPr lang="ru-RU" sz="3200" b="1" dirty="0" smtClean="0">
                <a:solidFill>
                  <a:srgbClr val="C00000"/>
                </a:solidFill>
                <a:latin typeface="Times New Roman" pitchFamily="18" charset="0"/>
                <a:cs typeface="Times New Roman" pitchFamily="18" charset="0"/>
              </a:rPr>
              <a:t>(</a:t>
            </a:r>
            <a:r>
              <a:rPr lang="ru-RU" sz="2700" b="1" dirty="0" smtClean="0">
                <a:solidFill>
                  <a:srgbClr val="C00000"/>
                </a:solidFill>
                <a:latin typeface="Times New Roman" pitchFamily="18" charset="0"/>
                <a:cs typeface="Times New Roman" pitchFamily="18" charset="0"/>
              </a:rPr>
              <a:t>озеленение пришкольного участка, </a:t>
            </a:r>
            <a:br>
              <a:rPr lang="ru-RU" sz="2700" b="1" dirty="0" smtClean="0">
                <a:solidFill>
                  <a:srgbClr val="C00000"/>
                </a:solidFill>
                <a:latin typeface="Times New Roman" pitchFamily="18" charset="0"/>
                <a:cs typeface="Times New Roman" pitchFamily="18" charset="0"/>
              </a:rPr>
            </a:br>
            <a:r>
              <a:rPr lang="ru-RU" sz="2700" b="1" dirty="0" smtClean="0">
                <a:solidFill>
                  <a:srgbClr val="C00000"/>
                </a:solidFill>
                <a:latin typeface="Times New Roman" pitchFamily="18" charset="0"/>
                <a:cs typeface="Times New Roman" pitchFamily="18" charset="0"/>
              </a:rPr>
              <a:t>оформление клумб, реставрация спортивной площадки на стадионе) </a:t>
            </a:r>
            <a:r>
              <a:rPr lang="ru-RU" sz="3200" b="1" dirty="0" smtClean="0">
                <a:solidFill>
                  <a:srgbClr val="00CC00"/>
                </a:solidFill>
              </a:rPr>
              <a:t/>
            </a:r>
            <a:br>
              <a:rPr lang="ru-RU" sz="3200" b="1" dirty="0" smtClean="0">
                <a:solidFill>
                  <a:srgbClr val="00CC00"/>
                </a:solidFill>
              </a:rPr>
            </a:br>
            <a:endParaRPr lang="ru-RU" sz="3200" b="1" dirty="0">
              <a:solidFill>
                <a:srgbClr val="00CC00"/>
              </a:solidFill>
            </a:endParaRPr>
          </a:p>
        </p:txBody>
      </p:sp>
      <p:sp>
        <p:nvSpPr>
          <p:cNvPr id="6" name="Подзаголовок 5"/>
          <p:cNvSpPr>
            <a:spLocks noGrp="1"/>
          </p:cNvSpPr>
          <p:nvPr>
            <p:ph type="subTitle" idx="1"/>
          </p:nvPr>
        </p:nvSpPr>
        <p:spPr>
          <a:xfrm>
            <a:off x="1475656" y="5589240"/>
            <a:ext cx="7406640" cy="1268760"/>
          </a:xfrm>
        </p:spPr>
        <p:txBody>
          <a:bodyPr>
            <a:normAutofit fontScale="77500" lnSpcReduction="20000"/>
          </a:bodyPr>
          <a:lstStyle/>
          <a:p>
            <a:pPr algn="ctr"/>
            <a:r>
              <a:rPr lang="ru-RU" dirty="0" smtClean="0">
                <a:latin typeface="Times New Roman" pitchFamily="18" charset="0"/>
                <a:cs typeface="Times New Roman" pitchFamily="18" charset="0"/>
              </a:rPr>
              <a:t>Первичное отделение </a:t>
            </a:r>
          </a:p>
          <a:p>
            <a:pPr algn="ctr"/>
            <a:r>
              <a:rPr lang="ru-RU" dirty="0" smtClean="0">
                <a:latin typeface="Times New Roman" pitchFamily="18" charset="0"/>
                <a:cs typeface="Times New Roman" pitchFamily="18" charset="0"/>
              </a:rPr>
              <a:t>МБОУ «Барабинская ООШ</a:t>
            </a:r>
          </a:p>
          <a:p>
            <a:pPr algn="ctr"/>
            <a:r>
              <a:rPr lang="ru-RU" dirty="0" smtClean="0">
                <a:latin typeface="Times New Roman" pitchFamily="18" charset="0"/>
                <a:cs typeface="Times New Roman" pitchFamily="18" charset="0"/>
              </a:rPr>
              <a:t> им. Героя Советского Союза И.И.Черепанова»</a:t>
            </a:r>
          </a:p>
          <a:p>
            <a:pPr algn="ctr"/>
            <a:r>
              <a:rPr lang="ru-RU" b="1" dirty="0" smtClean="0">
                <a:latin typeface="Times New Roman" pitchFamily="18" charset="0"/>
                <a:cs typeface="Times New Roman" pitchFamily="18" charset="0"/>
              </a:rPr>
              <a:t>Трудовой отряд     2024 </a:t>
            </a:r>
            <a:endParaRPr lang="ru-RU" b="1" dirty="0">
              <a:latin typeface="Times New Roman" pitchFamily="18" charset="0"/>
              <a:cs typeface="Times New Roman" pitchFamily="18" charset="0"/>
            </a:endParaRPr>
          </a:p>
        </p:txBody>
      </p:sp>
      <p:pic>
        <p:nvPicPr>
          <p:cNvPr id="5" name="Andrej_Bandera_-_Polya_Rossii_minus_2_(iPlayer.fm).mp3">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734654" y="73985"/>
            <a:ext cx="116396" cy="116396"/>
          </a:xfrm>
          <a:prstGeom prst="rect">
            <a:avLst/>
          </a:prstGeom>
        </p:spPr>
      </p:pic>
      <p:pic>
        <p:nvPicPr>
          <p:cNvPr id="3074"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9961" b="13631"/>
          <a:stretch/>
        </p:blipFill>
        <p:spPr bwMode="auto">
          <a:xfrm>
            <a:off x="1763688" y="2348880"/>
            <a:ext cx="6612915" cy="3168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85186465"/>
      </p:ext>
    </p:extLst>
  </p:cSld>
  <p:clrMapOvr>
    <a:masterClrMapping/>
  </p:clrMapOvr>
  <mc:AlternateContent xmlns:mc="http://schemas.openxmlformats.org/markup-compatibility/2006">
    <mc:Choice xmlns="" xmlns:p14="http://schemas.microsoft.com/office/powerpoint/2010/main" Requires="p14">
      <p:transition spd="slow" p14:dur="1500" advTm="32689">
        <p:split orient="vert"/>
      </p:transition>
    </mc:Choice>
    <mc:Fallback>
      <p:transition spd="slow" advTm="3268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 xmlns:p14="http://schemas.microsoft.com/office/powerpoint/2010/main">
        <p14:playEvt time="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404664"/>
            <a:ext cx="7653441" cy="4320480"/>
          </a:xfrm>
        </p:spPr>
        <p:txBody>
          <a:bodyPr>
            <a:noAutofit/>
          </a:bodyPr>
          <a:lstStyle/>
          <a:p>
            <a:pPr algn="just"/>
            <a:r>
              <a:rPr lang="ru-RU" sz="2000" dirty="0" smtClean="0">
                <a:solidFill>
                  <a:schemeClr val="tx1"/>
                </a:solidFill>
                <a:latin typeface="Times New Roman" pitchFamily="18" charset="0"/>
                <a:cs typeface="Times New Roman" pitchFamily="18" charset="0"/>
              </a:rPr>
              <a:t>Клумбы своими </a:t>
            </a:r>
            <a:r>
              <a:rPr lang="ru-RU" sz="2000" dirty="0">
                <a:solidFill>
                  <a:schemeClr val="tx1"/>
                </a:solidFill>
                <a:latin typeface="Times New Roman" pitchFamily="18" charset="0"/>
                <a:cs typeface="Times New Roman" pitchFamily="18" charset="0"/>
              </a:rPr>
              <a:t>руками создать несложно, главное соблюдать некоторые простые рекомендации. </a:t>
            </a:r>
            <a:r>
              <a:rPr lang="ru-RU" sz="2000" dirty="0" smtClean="0">
                <a:solidFill>
                  <a:schemeClr val="tx1"/>
                </a:solidFill>
                <a:latin typeface="Times New Roman" pitchFamily="18" charset="0"/>
                <a:cs typeface="Times New Roman" pitchFamily="18" charset="0"/>
              </a:rPr>
              <a:t>Лучше</a:t>
            </a:r>
            <a:r>
              <a:rPr lang="ru-RU" sz="2000" dirty="0">
                <a:solidFill>
                  <a:schemeClr val="tx1"/>
                </a:solidFill>
                <a:latin typeface="Times New Roman" pitchFamily="18" charset="0"/>
                <a:cs typeface="Times New Roman" pitchFamily="18" charset="0"/>
              </a:rPr>
              <a:t>, если все цветы будут располагаться группами, беспорядочное цветение не принесет желаемого визуального эффекта. Нужно не просто высаживать растения рядом друг с другом, а продумать какое-то </a:t>
            </a:r>
            <a:r>
              <a:rPr lang="ru-RU" sz="2000" dirty="0" smtClean="0">
                <a:solidFill>
                  <a:schemeClr val="tx1"/>
                </a:solidFill>
                <a:latin typeface="Times New Roman" pitchFamily="18" charset="0"/>
                <a:cs typeface="Times New Roman" pitchFamily="18" charset="0"/>
              </a:rPr>
              <a:t>логическое</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расположение для них.</a:t>
            </a:r>
            <a:r>
              <a:rPr lang="ru-RU" sz="2000" dirty="0">
                <a:solidFill>
                  <a:schemeClr val="tx1"/>
                </a:solidFill>
                <a:latin typeface="Times New Roman" pitchFamily="18" charset="0"/>
                <a:cs typeface="Times New Roman" pitchFamily="18" charset="0"/>
              </a:rPr>
              <a:t/>
            </a:r>
            <a:br>
              <a:rPr lang="ru-RU" sz="2000" dirty="0">
                <a:solidFill>
                  <a:schemeClr val="tx1"/>
                </a:solidFill>
                <a:latin typeface="Times New Roman" pitchFamily="18" charset="0"/>
                <a:cs typeface="Times New Roman" pitchFamily="18" charset="0"/>
              </a:rPr>
            </a:br>
            <a:r>
              <a:rPr lang="ru-RU" sz="2000" dirty="0">
                <a:solidFill>
                  <a:schemeClr val="tx1"/>
                </a:solidFill>
                <a:latin typeface="Times New Roman" pitchFamily="18" charset="0"/>
                <a:cs typeface="Times New Roman" pitchFamily="18" charset="0"/>
              </a:rPr>
              <a:t>К примеру, круглую клумбу можно оформить из тонких колец разноплановых цветов или же акцентировать внимание на центр клумбы и поместить туда круг из ярких цветов, от которых отходят «лучики» других цветов. Прямоугольную клумбу можно оформить мягкими цветными волнами, а в квадратном цветнике отлично будет смотреться симметричная геометрия.</a:t>
            </a:r>
          </a:p>
        </p:txBody>
      </p:sp>
      <p:sp>
        <p:nvSpPr>
          <p:cNvPr id="3" name="Прямоугольник 2"/>
          <p:cNvSpPr/>
          <p:nvPr/>
        </p:nvSpPr>
        <p:spPr>
          <a:xfrm>
            <a:off x="1763688" y="260648"/>
            <a:ext cx="6452035" cy="461665"/>
          </a:xfrm>
          <a:prstGeom prst="rect">
            <a:avLst/>
          </a:prstGeom>
        </p:spPr>
        <p:txBody>
          <a:bodyPr wrap="square">
            <a:spAutoFit/>
          </a:bodyPr>
          <a:lstStyle/>
          <a:p>
            <a:r>
              <a:rPr lang="ru-RU" sz="2400" b="1" dirty="0" smtClean="0">
                <a:solidFill>
                  <a:srgbClr val="C00000"/>
                </a:solidFill>
                <a:latin typeface="Times New Roman" pitchFamily="18" charset="0"/>
                <a:cs typeface="Times New Roman" pitchFamily="18" charset="0"/>
              </a:rPr>
              <a:t>Основные моменты создания цветника</a:t>
            </a:r>
            <a:endParaRPr lang="ru-RU" sz="2400" dirty="0">
              <a:solidFill>
                <a:srgbClr val="C00000"/>
              </a:solidFill>
            </a:endParaRPr>
          </a:p>
        </p:txBody>
      </p:sp>
      <p:pic>
        <p:nvPicPr>
          <p:cNvPr id="1026" name="Picture 2" descr="C:\Users\бараба\Desktop\проект территория школы\iYKafL7VjuQ.jpg"/>
          <p:cNvPicPr>
            <a:picLocks noChangeAspect="1" noChangeArrowheads="1"/>
          </p:cNvPicPr>
          <p:nvPr/>
        </p:nvPicPr>
        <p:blipFill>
          <a:blip r:embed="rId2" cstate="print"/>
          <a:srcRect/>
          <a:stretch>
            <a:fillRect/>
          </a:stretch>
        </p:blipFill>
        <p:spPr bwMode="auto">
          <a:xfrm>
            <a:off x="3491880" y="4509120"/>
            <a:ext cx="5256584" cy="2131870"/>
          </a:xfrm>
          <a:prstGeom prst="rect">
            <a:avLst/>
          </a:prstGeom>
          <a:noFill/>
        </p:spPr>
      </p:pic>
    </p:spTree>
    <p:extLst>
      <p:ext uri="{BB962C8B-B14F-4D97-AF65-F5344CB8AC3E}">
        <p14:creationId xmlns="" xmlns:p14="http://schemas.microsoft.com/office/powerpoint/2010/main" val="2366127208"/>
      </p:ext>
    </p:extLst>
  </p:cSld>
  <p:clrMapOvr>
    <a:masterClrMapping/>
  </p:clrMapOvr>
  <p:transition spd="slow" advTm="5015">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332656"/>
            <a:ext cx="7776864" cy="3384376"/>
          </a:xfrm>
        </p:spPr>
        <p:txBody>
          <a:bodyPr>
            <a:noAutofit/>
          </a:bodyPr>
          <a:lstStyle/>
          <a:p>
            <a:r>
              <a:rPr lang="ru-RU" sz="2400" b="1" dirty="0">
                <a:solidFill>
                  <a:schemeClr val="tx1"/>
                </a:solidFill>
                <a:latin typeface="Times New Roman" pitchFamily="18" charset="0"/>
                <a:cs typeface="Times New Roman" pitchFamily="18" charset="0"/>
              </a:rPr>
              <a:t>Правила красивой клумбы: подбор цветов по </a:t>
            </a:r>
            <a:r>
              <a:rPr lang="ru-RU" sz="2400" b="1" dirty="0" smtClean="0">
                <a:solidFill>
                  <a:schemeClr val="tx1"/>
                </a:solidFill>
                <a:latin typeface="Times New Roman" pitchFamily="18" charset="0"/>
                <a:cs typeface="Times New Roman" pitchFamily="18" charset="0"/>
              </a:rPr>
              <a:t>высоте</a:t>
            </a:r>
            <a:br>
              <a:rPr lang="ru-RU" sz="2400" b="1" dirty="0" smtClean="0">
                <a:solidFill>
                  <a:schemeClr val="tx1"/>
                </a:solidFill>
                <a:latin typeface="Times New Roman" pitchFamily="18" charset="0"/>
                <a:cs typeface="Times New Roman" pitchFamily="18" charset="0"/>
              </a:rPr>
            </a:br>
            <a:r>
              <a:rPr lang="ru-RU" sz="2400" b="1" dirty="0">
                <a:solidFill>
                  <a:schemeClr val="tx1"/>
                </a:solidFill>
                <a:latin typeface="Times New Roman" pitchFamily="18" charset="0"/>
                <a:cs typeface="Times New Roman" pitchFamily="18" charset="0"/>
              </a:rPr>
              <a:t/>
            </a:r>
            <a:br>
              <a:rPr lang="ru-RU" sz="2400" b="1" dirty="0">
                <a:solidFill>
                  <a:schemeClr val="tx1"/>
                </a:solidFill>
                <a:latin typeface="Times New Roman" pitchFamily="18" charset="0"/>
                <a:cs typeface="Times New Roman" pitchFamily="18" charset="0"/>
              </a:rPr>
            </a:br>
            <a:r>
              <a:rPr lang="ru-RU" sz="1800" dirty="0">
                <a:solidFill>
                  <a:schemeClr val="tx1"/>
                </a:solidFill>
                <a:latin typeface="Times New Roman" pitchFamily="18" charset="0"/>
                <a:cs typeface="Times New Roman" pitchFamily="18" charset="0"/>
              </a:rPr>
              <a:t>Важную роль в оформлении клумбы играет правильное размещение растений "по росту".</a:t>
            </a:r>
            <a:br>
              <a:rPr lang="ru-RU" sz="1800" dirty="0">
                <a:solidFill>
                  <a:schemeClr val="tx1"/>
                </a:solidFill>
                <a:latin typeface="Times New Roman" pitchFamily="18" charset="0"/>
                <a:cs typeface="Times New Roman" pitchFamily="18" charset="0"/>
              </a:rPr>
            </a:br>
            <a:r>
              <a:rPr lang="ru-RU" sz="1800" dirty="0">
                <a:solidFill>
                  <a:schemeClr val="tx1"/>
                </a:solidFill>
                <a:latin typeface="Times New Roman" pitchFamily="18" charset="0"/>
                <a:cs typeface="Times New Roman" pitchFamily="18" charset="0"/>
              </a:rPr>
              <a:t>Если клумба представлена только с одной </a:t>
            </a:r>
            <a:r>
              <a:rPr lang="ru-RU" sz="1800" dirty="0" smtClean="0">
                <a:solidFill>
                  <a:schemeClr val="tx1"/>
                </a:solidFill>
                <a:latin typeface="Times New Roman" pitchFamily="18" charset="0"/>
                <a:cs typeface="Times New Roman" pitchFamily="18" charset="0"/>
              </a:rPr>
              <a:t>стороны, </a:t>
            </a:r>
            <a:r>
              <a:rPr lang="ru-RU" sz="1800" dirty="0">
                <a:solidFill>
                  <a:schemeClr val="tx1"/>
                </a:solidFill>
                <a:latin typeface="Times New Roman" pitchFamily="18" charset="0"/>
                <a:cs typeface="Times New Roman" pitchFamily="18" charset="0"/>
              </a:rPr>
              <a:t>то более высокие растения должны находиться сзади, а самые низкие — на переднем крае клумбы.</a:t>
            </a:r>
            <a:br>
              <a:rPr lang="ru-RU" sz="1800" dirty="0">
                <a:solidFill>
                  <a:schemeClr val="tx1"/>
                </a:solidFill>
                <a:latin typeface="Times New Roman" pitchFamily="18" charset="0"/>
                <a:cs typeface="Times New Roman" pitchFamily="18" charset="0"/>
              </a:rPr>
            </a:br>
            <a:r>
              <a:rPr lang="ru-RU" sz="1800" dirty="0">
                <a:solidFill>
                  <a:schemeClr val="tx1"/>
                </a:solidFill>
                <a:latin typeface="Times New Roman" pitchFamily="18" charset="0"/>
                <a:cs typeface="Times New Roman" pitchFamily="18" charset="0"/>
              </a:rPr>
              <a:t>На цветочном островке среди </a:t>
            </a:r>
            <a:r>
              <a:rPr lang="ru-RU" sz="1800" dirty="0" smtClean="0">
                <a:solidFill>
                  <a:schemeClr val="tx1"/>
                </a:solidFill>
                <a:latin typeface="Times New Roman" pitchFamily="18" charset="0"/>
                <a:cs typeface="Times New Roman" pitchFamily="18" charset="0"/>
              </a:rPr>
              <a:t>газона </a:t>
            </a:r>
            <a:r>
              <a:rPr lang="ru-RU" sz="1800" dirty="0">
                <a:solidFill>
                  <a:schemeClr val="tx1"/>
                </a:solidFill>
                <a:latin typeface="Times New Roman" pitchFamily="18" charset="0"/>
                <a:cs typeface="Times New Roman" pitchFamily="18" charset="0"/>
              </a:rPr>
              <a:t>место самых </a:t>
            </a:r>
            <a:r>
              <a:rPr lang="ru-RU" sz="1800" dirty="0" smtClean="0">
                <a:solidFill>
                  <a:schemeClr val="tx1"/>
                </a:solidFill>
                <a:latin typeface="Times New Roman" pitchFamily="18" charset="0"/>
                <a:cs typeface="Times New Roman" pitchFamily="18" charset="0"/>
              </a:rPr>
              <a:t>высоких в </a:t>
            </a:r>
            <a:r>
              <a:rPr lang="ru-RU" sz="1800" dirty="0">
                <a:solidFill>
                  <a:schemeClr val="tx1"/>
                </a:solidFill>
                <a:latin typeface="Times New Roman" pitchFamily="18" charset="0"/>
                <a:cs typeface="Times New Roman" pitchFamily="18" charset="0"/>
              </a:rPr>
              <a:t>центре.</a:t>
            </a:r>
            <a:br>
              <a:rPr lang="ru-RU" sz="1800" dirty="0">
                <a:solidFill>
                  <a:schemeClr val="tx1"/>
                </a:solidFill>
                <a:latin typeface="Times New Roman" pitchFamily="18" charset="0"/>
                <a:cs typeface="Times New Roman" pitchFamily="18" charset="0"/>
              </a:rPr>
            </a:br>
            <a:r>
              <a:rPr lang="ru-RU" sz="1800" dirty="0">
                <a:solidFill>
                  <a:schemeClr val="tx1"/>
                </a:solidFill>
                <a:latin typeface="Times New Roman" pitchFamily="18" charset="0"/>
                <a:cs typeface="Times New Roman" pitchFamily="18" charset="0"/>
              </a:rPr>
              <a:t>Высокорослые многолетники определяют структуру клумбы. Их используют по отдельности или маленькими группами</a:t>
            </a:r>
            <a:r>
              <a:rPr lang="ru-RU" sz="1800" dirty="0" smtClean="0">
                <a:solidFill>
                  <a:schemeClr val="tx1"/>
                </a:solidFill>
                <a:latin typeface="Times New Roman" pitchFamily="18" charset="0"/>
                <a:cs typeface="Times New Roman" pitchFamily="18" charset="0"/>
              </a:rPr>
              <a:t>.</a:t>
            </a:r>
            <a:br>
              <a:rPr lang="ru-RU" sz="1800" dirty="0" smtClean="0">
                <a:solidFill>
                  <a:schemeClr val="tx1"/>
                </a:solidFill>
                <a:latin typeface="Times New Roman" pitchFamily="18" charset="0"/>
                <a:cs typeface="Times New Roman" pitchFamily="18" charset="0"/>
              </a:rPr>
            </a:br>
            <a:r>
              <a:rPr lang="ru-RU" sz="1800" dirty="0" smtClean="0">
                <a:solidFill>
                  <a:schemeClr val="tx1"/>
                </a:solidFill>
                <a:latin typeface="Times New Roman" pitchFamily="18" charset="0"/>
                <a:cs typeface="Times New Roman" pitchFamily="18" charset="0"/>
              </a:rPr>
              <a:t>Мы проанализировали группу цветов по цветовой окраске и высоте.</a:t>
            </a:r>
            <a:r>
              <a:rPr lang="ru-RU" sz="2400" dirty="0">
                <a:solidFill>
                  <a:schemeClr val="tx1"/>
                </a:solidFill>
                <a:latin typeface="Times New Roman" pitchFamily="18" charset="0"/>
                <a:cs typeface="Times New Roman" pitchFamily="18" charset="0"/>
              </a:rPr>
              <a:t/>
            </a:r>
            <a:br>
              <a:rPr lang="ru-RU" sz="2400" dirty="0">
                <a:solidFill>
                  <a:schemeClr val="tx1"/>
                </a:solidFill>
                <a:latin typeface="Times New Roman" pitchFamily="18" charset="0"/>
                <a:cs typeface="Times New Roman" pitchFamily="18" charset="0"/>
              </a:rPr>
            </a:br>
            <a:endParaRPr lang="ru-RU" sz="2400" dirty="0">
              <a:solidFill>
                <a:schemeClr val="tx1"/>
              </a:solidFill>
              <a:latin typeface="Times New Roman" pitchFamily="18" charset="0"/>
              <a:cs typeface="Times New Roman" pitchFamily="18" charset="0"/>
            </a:endParaRPr>
          </a:p>
        </p:txBody>
      </p:sp>
      <p:pic>
        <p:nvPicPr>
          <p:cNvPr id="3074" name="Picture 2" descr="C:\Users\бараба\Desktop\проект территория школы\pJoUOv59q8k.jpg"/>
          <p:cNvPicPr>
            <a:picLocks noChangeAspect="1" noChangeArrowheads="1"/>
          </p:cNvPicPr>
          <p:nvPr/>
        </p:nvPicPr>
        <p:blipFill>
          <a:blip r:embed="rId2" cstate="print"/>
          <a:srcRect/>
          <a:stretch>
            <a:fillRect/>
          </a:stretch>
        </p:blipFill>
        <p:spPr bwMode="auto">
          <a:xfrm>
            <a:off x="971600" y="3717032"/>
            <a:ext cx="4027987" cy="1777979"/>
          </a:xfrm>
          <a:prstGeom prst="rect">
            <a:avLst/>
          </a:prstGeom>
          <a:noFill/>
        </p:spPr>
      </p:pic>
      <p:pic>
        <p:nvPicPr>
          <p:cNvPr id="3075" name="Picture 3" descr="C:\Users\бараба\Desktop\проект территория школы\tRet3evPivk.jpg"/>
          <p:cNvPicPr>
            <a:picLocks noChangeAspect="1" noChangeArrowheads="1"/>
          </p:cNvPicPr>
          <p:nvPr/>
        </p:nvPicPr>
        <p:blipFill>
          <a:blip r:embed="rId3" cstate="print"/>
          <a:srcRect/>
          <a:stretch>
            <a:fillRect/>
          </a:stretch>
        </p:blipFill>
        <p:spPr bwMode="auto">
          <a:xfrm>
            <a:off x="4716016" y="5013176"/>
            <a:ext cx="4139952" cy="1672154"/>
          </a:xfrm>
          <a:prstGeom prst="rect">
            <a:avLst/>
          </a:prstGeom>
          <a:noFill/>
        </p:spPr>
      </p:pic>
    </p:spTree>
    <p:extLst>
      <p:ext uri="{BB962C8B-B14F-4D97-AF65-F5344CB8AC3E}">
        <p14:creationId xmlns="" xmlns:p14="http://schemas.microsoft.com/office/powerpoint/2010/main" val="2672250904"/>
      </p:ext>
    </p:extLst>
  </p:cSld>
  <p:clrMapOvr>
    <a:masterClrMapping/>
  </p:clrMapOvr>
  <p:transition spd="slow" advTm="5771">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560" y="359898"/>
            <a:ext cx="7406640" cy="476814"/>
          </a:xfrm>
        </p:spPr>
        <p:txBody>
          <a:bodyPr>
            <a:noAutofit/>
          </a:bodyPr>
          <a:lstStyle/>
          <a:p>
            <a:pPr algn="ctr"/>
            <a:r>
              <a:rPr lang="ru-RU" sz="4000" b="1" dirty="0">
                <a:solidFill>
                  <a:srgbClr val="C00000"/>
                </a:solidFill>
                <a:latin typeface="Times New Roman" pitchFamily="18" charset="0"/>
                <a:cs typeface="Times New Roman" pitchFamily="18" charset="0"/>
              </a:rPr>
              <a:t>Схема красивой клумбы </a:t>
            </a:r>
          </a:p>
        </p:txBody>
      </p:sp>
      <p:sp>
        <p:nvSpPr>
          <p:cNvPr id="6" name="Подзаголовок 5"/>
          <p:cNvSpPr>
            <a:spLocks noGrp="1"/>
          </p:cNvSpPr>
          <p:nvPr>
            <p:ph type="subTitle" idx="1"/>
          </p:nvPr>
        </p:nvSpPr>
        <p:spPr>
          <a:xfrm>
            <a:off x="1331640" y="836712"/>
            <a:ext cx="3816424" cy="1752600"/>
          </a:xfrm>
        </p:spPr>
        <p:txBody>
          <a:bodyPr/>
          <a:lstStyle/>
          <a:p>
            <a:r>
              <a:rPr lang="ru-RU" b="1" dirty="0" smtClean="0">
                <a:latin typeface="Times New Roman" pitchFamily="18" charset="0"/>
                <a:cs typeface="Times New Roman" pitchFamily="18" charset="0"/>
              </a:rPr>
              <a:t>Круглая клумба:</a:t>
            </a:r>
          </a:p>
          <a:p>
            <a:r>
              <a:rPr lang="ru-RU" dirty="0" smtClean="0">
                <a:latin typeface="Times New Roman" pitchFamily="18" charset="0"/>
                <a:cs typeface="Times New Roman" pitchFamily="18" charset="0"/>
              </a:rPr>
              <a:t>гортензия, астра китайская, бархатцы и </a:t>
            </a:r>
            <a:r>
              <a:rPr lang="ru-RU" dirty="0" err="1" smtClean="0">
                <a:latin typeface="Times New Roman" pitchFamily="18" charset="0"/>
                <a:cs typeface="Times New Roman" pitchFamily="18" charset="0"/>
              </a:rPr>
              <a:t>тагетес</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агератум</a:t>
            </a:r>
            <a:endParaRPr lang="ru-RU" dirty="0">
              <a:latin typeface="Times New Roman" pitchFamily="18" charset="0"/>
              <a:cs typeface="Times New Roman" pitchFamily="18" charset="0"/>
            </a:endParaRPr>
          </a:p>
        </p:txBody>
      </p:sp>
      <p:pic>
        <p:nvPicPr>
          <p:cNvPr id="5" name="Объект 4"/>
          <p:cNvPicPr>
            <a:picLocks noGrp="1" noChangeAspect="1"/>
          </p:cNvPicPr>
          <p:nvPr>
            <p:ph sz="half" idx="4294967295"/>
          </p:nvPr>
        </p:nvPicPr>
        <p:blipFill>
          <a:blip r:embed="rId2" cstate="print">
            <a:extLst>
              <a:ext uri="{28A0092B-C50C-407E-A947-70E740481C1C}">
                <a14:useLocalDpi xmlns="" xmlns:a14="http://schemas.microsoft.com/office/drawing/2010/main" val="0"/>
              </a:ext>
            </a:extLst>
          </a:blip>
          <a:stretch>
            <a:fillRect/>
          </a:stretch>
        </p:blipFill>
        <p:spPr>
          <a:xfrm>
            <a:off x="1259632" y="2564904"/>
            <a:ext cx="2592288" cy="1332148"/>
          </a:xfrm>
        </p:spPr>
      </p:pic>
      <p:sp>
        <p:nvSpPr>
          <p:cNvPr id="7" name="Подзаголовок 5"/>
          <p:cNvSpPr txBox="1">
            <a:spLocks/>
          </p:cNvSpPr>
          <p:nvPr/>
        </p:nvSpPr>
        <p:spPr>
          <a:xfrm>
            <a:off x="1403648" y="3140968"/>
            <a:ext cx="7406640" cy="1800200"/>
          </a:xfrm>
          <a:prstGeom prst="rect">
            <a:avLst/>
          </a:prstGeom>
        </p:spPr>
        <p:txBody>
          <a:bodyPr tIns="0">
            <a:normAutofit lnSpcReduction="10000"/>
          </a:bodyPr>
          <a:lstStyle/>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ru-RU" sz="2600" b="1" i="0" u="none" strike="noStrike" kern="1200" cap="none" spc="0" normalizeH="0" baseline="0" noProof="0" dirty="0" smtClean="0">
              <a:ln>
                <a:noFill/>
              </a:ln>
              <a:solidFill>
                <a:schemeClr val="tx2">
                  <a:shade val="30000"/>
                  <a:satMod val="150000"/>
                </a:schemeClr>
              </a:solidFill>
              <a:effectLst/>
              <a:uLnTx/>
              <a:uFillTx/>
              <a:latin typeface="Times New Roman" pitchFamily="18" charset="0"/>
              <a:ea typeface="+mn-ea"/>
              <a:cs typeface="Times New Roman" pitchFamily="18" charset="0"/>
            </a:endParaRPr>
          </a:p>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lang="ru-RU" sz="2600" b="1" dirty="0" smtClean="0">
              <a:solidFill>
                <a:schemeClr val="tx2">
                  <a:shade val="30000"/>
                  <a:satMod val="150000"/>
                </a:schemeClr>
              </a:solidFill>
              <a:latin typeface="Times New Roman" pitchFamily="18" charset="0"/>
              <a:cs typeface="Times New Roman" pitchFamily="18" charset="0"/>
            </a:endParaRPr>
          </a:p>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ru-RU" sz="2600" b="1" i="0" u="none" strike="noStrike" kern="1200" cap="none" spc="0" normalizeH="0" baseline="0" noProof="0" dirty="0" smtClean="0">
                <a:ln>
                  <a:noFill/>
                </a:ln>
                <a:solidFill>
                  <a:schemeClr val="tx2">
                    <a:shade val="30000"/>
                    <a:satMod val="150000"/>
                  </a:schemeClr>
                </a:solidFill>
                <a:effectLst/>
                <a:uLnTx/>
                <a:uFillTx/>
                <a:latin typeface="Times New Roman" pitchFamily="18" charset="0"/>
                <a:ea typeface="+mn-ea"/>
                <a:cs typeface="Times New Roman" pitchFamily="18" charset="0"/>
              </a:rPr>
              <a:t>Вазоны:</a:t>
            </a:r>
          </a:p>
          <a:p>
            <a:pPr marL="27432" marR="0" lvl="0" indent="0" algn="l"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ru-RU" sz="2600" b="0" i="0" u="none" strike="noStrike" kern="1200" cap="none" spc="0" normalizeH="0" baseline="0" noProof="0" dirty="0" err="1" smtClean="0">
                <a:ln>
                  <a:noFill/>
                </a:ln>
                <a:solidFill>
                  <a:schemeClr val="tx2">
                    <a:shade val="30000"/>
                    <a:satMod val="150000"/>
                  </a:schemeClr>
                </a:solidFill>
                <a:effectLst/>
                <a:uLnTx/>
                <a:uFillTx/>
                <a:latin typeface="Times New Roman" pitchFamily="18" charset="0"/>
                <a:ea typeface="+mn-ea"/>
                <a:cs typeface="Times New Roman" pitchFamily="18" charset="0"/>
              </a:rPr>
              <a:t>Агератум</a:t>
            </a:r>
            <a:r>
              <a:rPr kumimoji="0" lang="ru-RU" sz="2600" b="0" i="0" u="none" strike="noStrike" kern="1200" cap="none" spc="0" normalizeH="0" baseline="0" noProof="0" dirty="0" smtClean="0">
                <a:ln>
                  <a:noFill/>
                </a:ln>
                <a:solidFill>
                  <a:schemeClr val="tx2">
                    <a:shade val="30000"/>
                    <a:satMod val="150000"/>
                  </a:schemeClr>
                </a:solidFill>
                <a:effectLst/>
                <a:uLnTx/>
                <a:uFillTx/>
                <a:latin typeface="Times New Roman" pitchFamily="18" charset="0"/>
                <a:ea typeface="+mn-ea"/>
                <a:cs typeface="Times New Roman" pitchFamily="18" charset="0"/>
              </a:rPr>
              <a:t> и астры, </a:t>
            </a:r>
            <a:r>
              <a:rPr kumimoji="0" lang="ru-RU" sz="2600" b="0" i="0" u="none" strike="noStrike" kern="1200" cap="none" spc="0" normalizeH="0" baseline="0" noProof="0" dirty="0" err="1" smtClean="0">
                <a:ln>
                  <a:noFill/>
                </a:ln>
                <a:solidFill>
                  <a:schemeClr val="tx2">
                    <a:shade val="30000"/>
                    <a:satMod val="150000"/>
                  </a:schemeClr>
                </a:solidFill>
                <a:effectLst/>
                <a:uLnTx/>
                <a:uFillTx/>
                <a:latin typeface="Times New Roman" pitchFamily="18" charset="0"/>
                <a:ea typeface="+mn-ea"/>
                <a:cs typeface="Times New Roman" pitchFamily="18" charset="0"/>
              </a:rPr>
              <a:t>тагетес</a:t>
            </a:r>
            <a:r>
              <a:rPr kumimoji="0" lang="ru-RU" sz="2600" b="0" i="0" u="none" strike="noStrike" kern="1200" cap="none" spc="0" normalizeH="0" baseline="0" noProof="0" dirty="0" smtClean="0">
                <a:ln>
                  <a:noFill/>
                </a:ln>
                <a:solidFill>
                  <a:schemeClr val="tx2">
                    <a:shade val="30000"/>
                    <a:satMod val="150000"/>
                  </a:schemeClr>
                </a:solidFill>
                <a:effectLst/>
                <a:uLnTx/>
                <a:uFillTx/>
                <a:latin typeface="Times New Roman" pitchFamily="18" charset="0"/>
                <a:ea typeface="+mn-ea"/>
                <a:cs typeface="Times New Roman" pitchFamily="18" charset="0"/>
              </a:rPr>
              <a:t> и </a:t>
            </a:r>
            <a:r>
              <a:rPr kumimoji="0" lang="ru-RU" sz="2600" b="0" i="0" u="none" strike="noStrike" kern="1200" cap="none" spc="0" normalizeH="0" baseline="0" noProof="0" dirty="0" err="1" smtClean="0">
                <a:ln>
                  <a:noFill/>
                </a:ln>
                <a:solidFill>
                  <a:schemeClr val="tx2">
                    <a:shade val="30000"/>
                    <a:satMod val="150000"/>
                  </a:schemeClr>
                </a:solidFill>
                <a:effectLst/>
                <a:uLnTx/>
                <a:uFillTx/>
                <a:latin typeface="Times New Roman" pitchFamily="18" charset="0"/>
                <a:ea typeface="+mn-ea"/>
                <a:cs typeface="Times New Roman" pitchFamily="18" charset="0"/>
              </a:rPr>
              <a:t>гипсофила</a:t>
            </a:r>
            <a:endParaRPr kumimoji="0" lang="ru-RU" sz="2600" b="0" i="0" u="none" strike="noStrike" kern="1200" cap="none" spc="0" normalizeH="0" baseline="0" noProof="0" dirty="0">
              <a:ln>
                <a:noFill/>
              </a:ln>
              <a:solidFill>
                <a:schemeClr val="tx2">
                  <a:shade val="30000"/>
                  <a:satMod val="150000"/>
                </a:schemeClr>
              </a:solidFill>
              <a:effectLst/>
              <a:uLnTx/>
              <a:uFillTx/>
              <a:latin typeface="Times New Roman" pitchFamily="18" charset="0"/>
              <a:ea typeface="+mn-ea"/>
              <a:cs typeface="Times New Roman" pitchFamily="18" charset="0"/>
            </a:endParaRPr>
          </a:p>
        </p:txBody>
      </p:sp>
      <p:pic>
        <p:nvPicPr>
          <p:cNvPr id="2051" name="Picture 3" descr="C:\Users\бараба\Desktop\проект территория школы\EY48ialx5EY.jpg"/>
          <p:cNvPicPr>
            <a:picLocks noChangeAspect="1" noChangeArrowheads="1"/>
          </p:cNvPicPr>
          <p:nvPr/>
        </p:nvPicPr>
        <p:blipFill>
          <a:blip r:embed="rId3" cstate="print"/>
          <a:srcRect/>
          <a:stretch>
            <a:fillRect/>
          </a:stretch>
        </p:blipFill>
        <p:spPr bwMode="auto">
          <a:xfrm>
            <a:off x="1835696" y="5073932"/>
            <a:ext cx="5616624" cy="1579675"/>
          </a:xfrm>
          <a:prstGeom prst="rect">
            <a:avLst/>
          </a:prstGeom>
          <a:noFill/>
        </p:spPr>
      </p:pic>
      <p:pic>
        <p:nvPicPr>
          <p:cNvPr id="2052" name="Picture 4" descr="C:\Users\бараба\Desktop\проект территория школы\8g9_H0_dxTU.jpg"/>
          <p:cNvPicPr>
            <a:picLocks noChangeAspect="1" noChangeArrowheads="1"/>
          </p:cNvPicPr>
          <p:nvPr/>
        </p:nvPicPr>
        <p:blipFill>
          <a:blip r:embed="rId4" cstate="print"/>
          <a:srcRect/>
          <a:stretch>
            <a:fillRect/>
          </a:stretch>
        </p:blipFill>
        <p:spPr bwMode="auto">
          <a:xfrm>
            <a:off x="5364088" y="1052736"/>
            <a:ext cx="2880320" cy="2985859"/>
          </a:xfrm>
          <a:prstGeom prst="rect">
            <a:avLst/>
          </a:prstGeom>
          <a:noFill/>
        </p:spPr>
      </p:pic>
    </p:spTree>
    <p:extLst>
      <p:ext uri="{BB962C8B-B14F-4D97-AF65-F5344CB8AC3E}">
        <p14:creationId xmlns="" xmlns:p14="http://schemas.microsoft.com/office/powerpoint/2010/main" val="3960578400"/>
      </p:ext>
    </p:extLst>
  </p:cSld>
  <p:clrMapOvr>
    <a:masterClrMapping/>
  </p:clrMapOvr>
  <p:transition spd="slow" advTm="8080">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бараба\Desktop\проект территория школы\Dz3imXD5CpM.jpg"/>
          <p:cNvPicPr>
            <a:picLocks noGrp="1" noChangeAspect="1" noChangeArrowheads="1"/>
          </p:cNvPicPr>
          <p:nvPr>
            <p:ph idx="1"/>
          </p:nvPr>
        </p:nvPicPr>
        <p:blipFill>
          <a:blip r:embed="rId2" cstate="print"/>
          <a:srcRect/>
          <a:stretch>
            <a:fillRect/>
          </a:stretch>
        </p:blipFill>
        <p:spPr bwMode="auto">
          <a:xfrm>
            <a:off x="4283968" y="3140968"/>
            <a:ext cx="4704523" cy="3528392"/>
          </a:xfrm>
          <a:prstGeom prst="rect">
            <a:avLst/>
          </a:prstGeom>
          <a:noFill/>
        </p:spPr>
      </p:pic>
      <p:pic>
        <p:nvPicPr>
          <p:cNvPr id="1026" name="Picture 2" descr="C:\Users\бараба\Desktop\проект территория школы\8eyXDVPIY8A.jpg"/>
          <p:cNvPicPr>
            <a:picLocks noChangeAspect="1" noChangeArrowheads="1"/>
          </p:cNvPicPr>
          <p:nvPr/>
        </p:nvPicPr>
        <p:blipFill>
          <a:blip r:embed="rId3" cstate="print"/>
          <a:srcRect/>
          <a:stretch>
            <a:fillRect/>
          </a:stretch>
        </p:blipFill>
        <p:spPr bwMode="auto">
          <a:xfrm>
            <a:off x="1115616" y="1412776"/>
            <a:ext cx="4392488" cy="3294366"/>
          </a:xfrm>
          <a:prstGeom prst="rect">
            <a:avLst/>
          </a:prstGeom>
          <a:noFill/>
        </p:spPr>
      </p:pic>
      <p:sp>
        <p:nvSpPr>
          <p:cNvPr id="2" name="Заголовок 1"/>
          <p:cNvSpPr>
            <a:spLocks noGrp="1"/>
          </p:cNvSpPr>
          <p:nvPr>
            <p:ph type="title"/>
          </p:nvPr>
        </p:nvSpPr>
        <p:spPr>
          <a:xfrm>
            <a:off x="1331640" y="260648"/>
            <a:ext cx="7046168" cy="1143000"/>
          </a:xfrm>
        </p:spPr>
        <p:txBody>
          <a:bodyPr>
            <a:noAutofit/>
          </a:bodyPr>
          <a:lstStyle/>
          <a:p>
            <a:pPr marL="0" indent="0" algn="ctr">
              <a:buNone/>
            </a:pPr>
            <a:r>
              <a:rPr lang="ru-RU" sz="3600" b="1" dirty="0" smtClean="0">
                <a:solidFill>
                  <a:srgbClr val="C00000"/>
                </a:solidFill>
                <a:latin typeface="Times New Roman" pitchFamily="18" charset="0"/>
                <a:cs typeface="Times New Roman" pitchFamily="18" charset="0"/>
              </a:rPr>
              <a:t>Оформление территории вазонами с цветами</a:t>
            </a:r>
            <a:endParaRPr lang="ru-RU" sz="3600" b="1" dirty="0">
              <a:solidFill>
                <a:srgbClr val="C00000"/>
              </a:solidFill>
              <a:latin typeface="Times New Roman" pitchFamily="18" charset="0"/>
              <a:cs typeface="Times New Roman" pitchFamily="18" charset="0"/>
            </a:endParaRPr>
          </a:p>
        </p:txBody>
      </p:sp>
      <p:graphicFrame>
        <p:nvGraphicFramePr>
          <p:cNvPr id="5" name="Схема 4"/>
          <p:cNvGraphicFramePr/>
          <p:nvPr/>
        </p:nvGraphicFramePr>
        <p:xfrm>
          <a:off x="1619672" y="3068960"/>
          <a:ext cx="936104" cy="288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Стрелка вправо 8"/>
          <p:cNvSpPr/>
          <p:nvPr/>
        </p:nvSpPr>
        <p:spPr>
          <a:xfrm rot="19445312">
            <a:off x="7164288" y="5301208"/>
            <a:ext cx="931542" cy="288032"/>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Стрелка вправо 9"/>
          <p:cNvSpPr/>
          <p:nvPr/>
        </p:nvSpPr>
        <p:spPr>
          <a:xfrm rot="19445312">
            <a:off x="4999986" y="5114977"/>
            <a:ext cx="931542" cy="288032"/>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 xmlns:p14="http://schemas.microsoft.com/office/powerpoint/2010/main" val="2506644099"/>
      </p:ext>
    </p:extLst>
  </p:cSld>
  <p:clrMapOvr>
    <a:masterClrMapping/>
  </p:clrMapOvr>
  <p:transition spd="slow" advTm="6843">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634082"/>
          </a:xfrm>
        </p:spPr>
        <p:txBody>
          <a:bodyPr>
            <a:normAutofit/>
          </a:bodyPr>
          <a:lstStyle/>
          <a:p>
            <a:pPr algn="ctr"/>
            <a:r>
              <a:rPr lang="ru-RU" sz="3200" b="1" dirty="0" smtClean="0">
                <a:solidFill>
                  <a:srgbClr val="C00000"/>
                </a:solidFill>
                <a:latin typeface="Times New Roman" pitchFamily="18" charset="0"/>
                <a:cs typeface="Times New Roman" pitchFamily="18" charset="0"/>
              </a:rPr>
              <a:t>Изготовление вазонов</a:t>
            </a:r>
            <a:endParaRPr lang="ru-RU" sz="3200" b="1" dirty="0">
              <a:solidFill>
                <a:srgbClr val="C00000"/>
              </a:solidFill>
              <a:latin typeface="Times New Roman" pitchFamily="18" charset="0"/>
              <a:cs typeface="Times New Roman" pitchFamily="18" charset="0"/>
            </a:endParaRPr>
          </a:p>
        </p:txBody>
      </p:sp>
      <p:sp>
        <p:nvSpPr>
          <p:cNvPr id="5" name="Содержимое 4"/>
          <p:cNvSpPr>
            <a:spLocks noGrp="1"/>
          </p:cNvSpPr>
          <p:nvPr>
            <p:ph idx="1"/>
          </p:nvPr>
        </p:nvSpPr>
        <p:spPr>
          <a:xfrm>
            <a:off x="1187624" y="4725144"/>
            <a:ext cx="7488832" cy="1523256"/>
          </a:xfrm>
        </p:spPr>
        <p:txBody>
          <a:bodyPr>
            <a:normAutofit lnSpcReduction="10000"/>
          </a:bodyPr>
          <a:lstStyle/>
          <a:p>
            <a:pPr algn="just">
              <a:buNone/>
            </a:pPr>
            <a:r>
              <a:rPr lang="ru-RU" sz="2400" dirty="0" smtClean="0">
                <a:latin typeface="Times New Roman" pitchFamily="18" charset="0"/>
                <a:cs typeface="Times New Roman" pitchFamily="18" charset="0"/>
              </a:rPr>
              <a:t>            После капитального ремонта сохранился строительный материал, из которого мы сможем сделать уличные вазоны своими руками. Таким образом сэкономим наш бюджет.</a:t>
            </a:r>
            <a:endParaRPr lang="ru-RU" sz="2400" dirty="0">
              <a:latin typeface="Times New Roman" pitchFamily="18" charset="0"/>
              <a:cs typeface="Times New Roman" pitchFamily="18" charset="0"/>
            </a:endParaRPr>
          </a:p>
        </p:txBody>
      </p:sp>
      <p:pic>
        <p:nvPicPr>
          <p:cNvPr id="6146" name="Picture 2" descr="C:\Users\бараба\Desktop\проект территория школы\ExydJ9Aacuw.jpg"/>
          <p:cNvPicPr>
            <a:picLocks noChangeAspect="1" noChangeArrowheads="1"/>
          </p:cNvPicPr>
          <p:nvPr/>
        </p:nvPicPr>
        <p:blipFill>
          <a:blip r:embed="rId2" cstate="print"/>
          <a:srcRect/>
          <a:stretch>
            <a:fillRect/>
          </a:stretch>
        </p:blipFill>
        <p:spPr bwMode="auto">
          <a:xfrm>
            <a:off x="1259632" y="1268760"/>
            <a:ext cx="7344816" cy="3224834"/>
          </a:xfrm>
          <a:prstGeom prst="rect">
            <a:avLst/>
          </a:prstGeom>
          <a:noFill/>
        </p:spPr>
      </p:pic>
    </p:spTree>
    <p:extLst>
      <p:ext uri="{BB962C8B-B14F-4D97-AF65-F5344CB8AC3E}">
        <p14:creationId xmlns="" xmlns:p14="http://schemas.microsoft.com/office/powerpoint/2010/main" val="568333804"/>
      </p:ext>
    </p:extLst>
  </p:cSld>
  <p:clrMapOvr>
    <a:masterClrMapping/>
  </p:clrMapOvr>
  <mc:AlternateContent xmlns:mc="http://schemas.openxmlformats.org/markup-compatibility/2006">
    <mc:Choice xmlns="" xmlns:p14="http://schemas.microsoft.com/office/powerpoint/2010/main" Requires="p14">
      <p:transition spd="slow" p14:dur="1600" advTm="14172">
        <p:blinds dir="vert"/>
      </p:transition>
    </mc:Choice>
    <mc:Fallback>
      <p:transition spd="slow" advTm="14172">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850106"/>
          </a:xfrm>
        </p:spPr>
        <p:txBody>
          <a:bodyPr>
            <a:normAutofit/>
          </a:bodyPr>
          <a:lstStyle/>
          <a:p>
            <a:pPr algn="ctr"/>
            <a:r>
              <a:rPr lang="ru-RU" sz="3600" b="1" dirty="0" smtClean="0">
                <a:solidFill>
                  <a:srgbClr val="C00000"/>
                </a:solidFill>
                <a:latin typeface="Times New Roman" pitchFamily="18" charset="0"/>
                <a:cs typeface="Times New Roman" pitchFamily="18" charset="0"/>
              </a:rPr>
              <a:t>Схема изготовления вазонов</a:t>
            </a:r>
            <a:endParaRPr lang="ru-RU" sz="36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115616" y="4293096"/>
            <a:ext cx="2808312" cy="2232248"/>
          </a:xfrm>
        </p:spPr>
        <p:txBody>
          <a:bodyPr>
            <a:normAutofit/>
          </a:bodyPr>
          <a:lstStyle/>
          <a:p>
            <a:pPr algn="ctr">
              <a:buNone/>
            </a:pPr>
            <a:r>
              <a:rPr lang="ru-RU" sz="2400" dirty="0" smtClean="0">
                <a:latin typeface="Times New Roman" pitchFamily="18" charset="0"/>
                <a:cs typeface="Times New Roman" pitchFamily="18" charset="0"/>
              </a:rPr>
              <a:t>Нам необходимо сделать   пять уличных вазонов</a:t>
            </a:r>
            <a:endParaRPr lang="ru-RU" sz="2400" dirty="0">
              <a:latin typeface="Times New Roman" pitchFamily="18" charset="0"/>
              <a:cs typeface="Times New Roman" pitchFamily="18" charset="0"/>
            </a:endParaRPr>
          </a:p>
        </p:txBody>
      </p:sp>
      <p:pic>
        <p:nvPicPr>
          <p:cNvPr id="7173" name="Picture 5" descr="C:\Users\бараба\Desktop\проект территория школы\IMG-20240405-WA0032.jpg"/>
          <p:cNvPicPr>
            <a:picLocks noChangeAspect="1" noChangeArrowheads="1"/>
          </p:cNvPicPr>
          <p:nvPr/>
        </p:nvPicPr>
        <p:blipFill>
          <a:blip r:embed="rId2" cstate="print"/>
          <a:srcRect/>
          <a:stretch>
            <a:fillRect/>
          </a:stretch>
        </p:blipFill>
        <p:spPr bwMode="auto">
          <a:xfrm>
            <a:off x="4211960" y="1484784"/>
            <a:ext cx="4661942" cy="5100593"/>
          </a:xfrm>
          <a:prstGeom prst="rect">
            <a:avLst/>
          </a:prstGeom>
          <a:noFill/>
        </p:spPr>
      </p:pic>
      <p:pic>
        <p:nvPicPr>
          <p:cNvPr id="7170" name="Picture 2" descr="C:\Users\бараба\Desktop\проект территория школы\IMG-20240405-WA0023.jpg"/>
          <p:cNvPicPr>
            <a:picLocks noChangeAspect="1" noChangeArrowheads="1"/>
          </p:cNvPicPr>
          <p:nvPr/>
        </p:nvPicPr>
        <p:blipFill>
          <a:blip r:embed="rId3" cstate="print"/>
          <a:srcRect/>
          <a:stretch>
            <a:fillRect/>
          </a:stretch>
        </p:blipFill>
        <p:spPr bwMode="auto">
          <a:xfrm>
            <a:off x="1187624" y="1484784"/>
            <a:ext cx="3615829" cy="271187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0"/>
            <a:ext cx="7498080" cy="1143000"/>
          </a:xfrm>
        </p:spPr>
        <p:txBody>
          <a:bodyPr>
            <a:normAutofit/>
          </a:bodyPr>
          <a:lstStyle/>
          <a:p>
            <a:pPr algn="ctr"/>
            <a:r>
              <a:rPr lang="ru-RU" sz="3600" b="1" dirty="0" smtClean="0">
                <a:solidFill>
                  <a:srgbClr val="C00000"/>
                </a:solidFill>
                <a:latin typeface="Times New Roman" pitchFamily="18" charset="0"/>
                <a:cs typeface="Times New Roman" pitchFamily="18" charset="0"/>
              </a:rPr>
              <a:t>Станки для обработки </a:t>
            </a:r>
            <a:endParaRPr lang="ru-RU" sz="3600" b="1" dirty="0">
              <a:solidFill>
                <a:srgbClr val="C00000"/>
              </a:solidFill>
              <a:latin typeface="Times New Roman" pitchFamily="18" charset="0"/>
              <a:cs typeface="Times New Roman" pitchFamily="18" charset="0"/>
            </a:endParaRPr>
          </a:p>
        </p:txBody>
      </p:sp>
      <p:pic>
        <p:nvPicPr>
          <p:cNvPr id="2050" name="Picture 2" descr="C:\Users\бараба\Desktop\проект территория школы\5O_KM7Yq3H8.jpg"/>
          <p:cNvPicPr>
            <a:picLocks noGrp="1" noChangeAspect="1" noChangeArrowheads="1"/>
          </p:cNvPicPr>
          <p:nvPr>
            <p:ph idx="1"/>
          </p:nvPr>
        </p:nvPicPr>
        <p:blipFill>
          <a:blip r:embed="rId2" cstate="print"/>
          <a:srcRect/>
          <a:stretch>
            <a:fillRect/>
          </a:stretch>
        </p:blipFill>
        <p:spPr bwMode="auto">
          <a:xfrm>
            <a:off x="1403648" y="1412776"/>
            <a:ext cx="3348372" cy="4464496"/>
          </a:xfrm>
          <a:prstGeom prst="rect">
            <a:avLst/>
          </a:prstGeom>
          <a:noFill/>
        </p:spPr>
      </p:pic>
      <p:pic>
        <p:nvPicPr>
          <p:cNvPr id="2051" name="Picture 3" descr="C:\Users\бараба\Desktop\проект территория школы\DMSjXKlR4O4.jpg"/>
          <p:cNvPicPr>
            <a:picLocks noChangeAspect="1" noChangeArrowheads="1"/>
          </p:cNvPicPr>
          <p:nvPr/>
        </p:nvPicPr>
        <p:blipFill>
          <a:blip r:embed="rId3" cstate="print"/>
          <a:srcRect/>
          <a:stretch>
            <a:fillRect/>
          </a:stretch>
        </p:blipFill>
        <p:spPr bwMode="auto">
          <a:xfrm>
            <a:off x="5436096" y="1484784"/>
            <a:ext cx="3353569" cy="44714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5920" y="0"/>
            <a:ext cx="7498080" cy="836712"/>
          </a:xfrm>
        </p:spPr>
        <p:txBody>
          <a:bodyPr>
            <a:normAutofit/>
          </a:bodyPr>
          <a:lstStyle/>
          <a:p>
            <a:pPr algn="ctr"/>
            <a:r>
              <a:rPr lang="ru-RU" sz="3600" b="1" dirty="0" smtClean="0">
                <a:solidFill>
                  <a:srgbClr val="C00000"/>
                </a:solidFill>
                <a:latin typeface="Times New Roman" pitchFamily="18" charset="0"/>
                <a:cs typeface="Times New Roman" pitchFamily="18" charset="0"/>
              </a:rPr>
              <a:t>Инструменты для обработки</a:t>
            </a:r>
            <a:endParaRPr lang="ru-RU" sz="3600" b="1" dirty="0">
              <a:solidFill>
                <a:srgbClr val="C00000"/>
              </a:solidFill>
              <a:latin typeface="Times New Roman" pitchFamily="18" charset="0"/>
              <a:cs typeface="Times New Roman" pitchFamily="18" charset="0"/>
            </a:endParaRPr>
          </a:p>
        </p:txBody>
      </p:sp>
      <p:pic>
        <p:nvPicPr>
          <p:cNvPr id="3074" name="Picture 2" descr="C:\Users\бараба\Desktop\проект территория школы\7jb6tmJW8HY.jpg"/>
          <p:cNvPicPr>
            <a:picLocks noGrp="1" noChangeAspect="1" noChangeArrowheads="1"/>
          </p:cNvPicPr>
          <p:nvPr>
            <p:ph idx="1"/>
          </p:nvPr>
        </p:nvPicPr>
        <p:blipFill>
          <a:blip r:embed="rId2" cstate="print"/>
          <a:srcRect/>
          <a:stretch>
            <a:fillRect/>
          </a:stretch>
        </p:blipFill>
        <p:spPr bwMode="auto">
          <a:xfrm>
            <a:off x="1187624" y="836712"/>
            <a:ext cx="1630507" cy="2171328"/>
          </a:xfrm>
          <a:prstGeom prst="rect">
            <a:avLst/>
          </a:prstGeom>
          <a:noFill/>
        </p:spPr>
      </p:pic>
      <p:pic>
        <p:nvPicPr>
          <p:cNvPr id="3075" name="Picture 3" descr="C:\Users\бараба\Desktop\проект территория школы\7u4qiO5e0-Y.jpg"/>
          <p:cNvPicPr>
            <a:picLocks noChangeAspect="1" noChangeArrowheads="1"/>
          </p:cNvPicPr>
          <p:nvPr/>
        </p:nvPicPr>
        <p:blipFill>
          <a:blip r:embed="rId3" cstate="print"/>
          <a:srcRect/>
          <a:stretch>
            <a:fillRect/>
          </a:stretch>
        </p:blipFill>
        <p:spPr bwMode="auto">
          <a:xfrm>
            <a:off x="3419872" y="980728"/>
            <a:ext cx="1952625" cy="1828800"/>
          </a:xfrm>
          <a:prstGeom prst="rect">
            <a:avLst/>
          </a:prstGeom>
          <a:noFill/>
        </p:spPr>
      </p:pic>
      <p:pic>
        <p:nvPicPr>
          <p:cNvPr id="3076" name="Picture 4" descr="C:\Users\бараба\Desktop\проект территория школы\DAPj4EDVxQI.jpg"/>
          <p:cNvPicPr>
            <a:picLocks noChangeAspect="1" noChangeArrowheads="1"/>
          </p:cNvPicPr>
          <p:nvPr/>
        </p:nvPicPr>
        <p:blipFill>
          <a:blip r:embed="rId4" cstate="print"/>
          <a:srcRect/>
          <a:stretch>
            <a:fillRect/>
          </a:stretch>
        </p:blipFill>
        <p:spPr bwMode="auto">
          <a:xfrm>
            <a:off x="6588224" y="980728"/>
            <a:ext cx="2160240" cy="3240360"/>
          </a:xfrm>
          <a:prstGeom prst="rect">
            <a:avLst/>
          </a:prstGeom>
          <a:noFill/>
        </p:spPr>
      </p:pic>
      <p:pic>
        <p:nvPicPr>
          <p:cNvPr id="3077" name="Picture 5" descr="C:\Users\бараба\Desktop\проект территория школы\wfHqv1HKxbo.jpg"/>
          <p:cNvPicPr>
            <a:picLocks noChangeAspect="1" noChangeArrowheads="1"/>
          </p:cNvPicPr>
          <p:nvPr/>
        </p:nvPicPr>
        <p:blipFill>
          <a:blip r:embed="rId5" cstate="print"/>
          <a:srcRect/>
          <a:stretch>
            <a:fillRect/>
          </a:stretch>
        </p:blipFill>
        <p:spPr bwMode="auto">
          <a:xfrm>
            <a:off x="4139952" y="2636912"/>
            <a:ext cx="2143125" cy="2143125"/>
          </a:xfrm>
          <a:prstGeom prst="rect">
            <a:avLst/>
          </a:prstGeom>
          <a:noFill/>
        </p:spPr>
      </p:pic>
      <p:pic>
        <p:nvPicPr>
          <p:cNvPr id="3078" name="Picture 6" descr="C:\Users\бараба\Desktop\проект территория школы\QE2KyBhsUU8.jpg"/>
          <p:cNvPicPr>
            <a:picLocks noChangeAspect="1" noChangeArrowheads="1"/>
          </p:cNvPicPr>
          <p:nvPr/>
        </p:nvPicPr>
        <p:blipFill>
          <a:blip r:embed="rId6" cstate="print"/>
          <a:srcRect/>
          <a:stretch>
            <a:fillRect/>
          </a:stretch>
        </p:blipFill>
        <p:spPr bwMode="auto">
          <a:xfrm>
            <a:off x="1331640" y="3284984"/>
            <a:ext cx="2520280" cy="3165003"/>
          </a:xfrm>
          <a:prstGeom prst="rect">
            <a:avLst/>
          </a:prstGeom>
          <a:noFill/>
        </p:spPr>
      </p:pic>
      <p:pic>
        <p:nvPicPr>
          <p:cNvPr id="1027" name="Picture 3" descr="C:\Users\бараба\Desktop\проект территория школы\y_O39TzANS0.jpg"/>
          <p:cNvPicPr>
            <a:picLocks noChangeAspect="1" noChangeArrowheads="1"/>
          </p:cNvPicPr>
          <p:nvPr/>
        </p:nvPicPr>
        <p:blipFill>
          <a:blip r:embed="rId7" cstate="print"/>
          <a:srcRect/>
          <a:stretch>
            <a:fillRect/>
          </a:stretch>
        </p:blipFill>
        <p:spPr bwMode="auto">
          <a:xfrm>
            <a:off x="5868144" y="4365104"/>
            <a:ext cx="2791222" cy="215746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06090"/>
          </a:xfrm>
        </p:spPr>
        <p:txBody>
          <a:bodyPr>
            <a:normAutofit fontScale="90000"/>
          </a:bodyPr>
          <a:lstStyle/>
          <a:p>
            <a:pPr algn="ctr"/>
            <a:r>
              <a:rPr lang="ru-RU" sz="3200" b="1" dirty="0" smtClean="0">
                <a:solidFill>
                  <a:srgbClr val="C00000"/>
                </a:solidFill>
                <a:latin typeface="Times New Roman" pitchFamily="18" charset="0"/>
                <a:cs typeface="Times New Roman" pitchFamily="18" charset="0"/>
              </a:rPr>
              <a:t>Защита вазонов  от воздействия </a:t>
            </a:r>
            <a:br>
              <a:rPr lang="ru-RU" sz="3200" b="1" dirty="0" smtClean="0">
                <a:solidFill>
                  <a:srgbClr val="C00000"/>
                </a:solidFill>
                <a:latin typeface="Times New Roman" pitchFamily="18" charset="0"/>
                <a:cs typeface="Times New Roman" pitchFamily="18" charset="0"/>
              </a:rPr>
            </a:br>
            <a:r>
              <a:rPr lang="ru-RU" sz="3200" b="1" dirty="0" smtClean="0">
                <a:solidFill>
                  <a:srgbClr val="C00000"/>
                </a:solidFill>
                <a:latin typeface="Times New Roman" pitchFamily="18" charset="0"/>
                <a:cs typeface="Times New Roman" pitchFamily="18" charset="0"/>
              </a:rPr>
              <a:t>внешней среды</a:t>
            </a:r>
            <a:endParaRPr lang="ru-RU" sz="32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259632" y="1124744"/>
            <a:ext cx="7674056" cy="3384376"/>
          </a:xfrm>
        </p:spPr>
        <p:txBody>
          <a:bodyPr>
            <a:normAutofit fontScale="62500" lnSpcReduction="20000"/>
          </a:bodyPr>
          <a:lstStyle/>
          <a:p>
            <a:pPr algn="just">
              <a:buNone/>
            </a:pPr>
            <a:r>
              <a:rPr lang="ru-RU" dirty="0" smtClean="0">
                <a:latin typeface="Times New Roman" pitchFamily="18" charset="0"/>
                <a:cs typeface="Times New Roman" pitchFamily="18" charset="0"/>
              </a:rPr>
              <a:t>Продлить жизнь садовой мебели, сохранить ее красоту, сберечь от выгорания на солнце, насекомых и гнили помогут специальные защитные средства для дерева. Это профессиональные пропитки, благодаря которым древесина легко переносит капризы климата. </a:t>
            </a:r>
            <a:r>
              <a:rPr lang="ru-RU" b="1" dirty="0" smtClean="0">
                <a:latin typeface="Times New Roman" pitchFamily="18" charset="0"/>
                <a:cs typeface="Times New Roman" pitchFamily="18" charset="0"/>
              </a:rPr>
              <a:t>Первый слой </a:t>
            </a:r>
            <a:r>
              <a:rPr lang="ru-RU" dirty="0" smtClean="0">
                <a:latin typeface="Times New Roman" pitchFamily="18" charset="0"/>
                <a:cs typeface="Times New Roman" pitchFamily="18" charset="0"/>
              </a:rPr>
              <a:t>– это антисептик, проникающий глубоко в древесные волокна. Существуют концентрированные средства, которые надо разводить, есть и готовые к употреблению растворы (водные или на основе смол). Главным является содержащиеся в составе фунгициды – вещества, предотвращающие грибковое заражение.</a:t>
            </a:r>
          </a:p>
          <a:p>
            <a:pPr algn="just">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Второй и третий слой </a:t>
            </a:r>
            <a:r>
              <a:rPr lang="ru-RU" dirty="0" smtClean="0">
                <a:latin typeface="Times New Roman" pitchFamily="18" charset="0"/>
                <a:cs typeface="Times New Roman" pitchFamily="18" charset="0"/>
              </a:rPr>
              <a:t>– это масла, воски или лакокрасочные вещества (непрозрачные краски и лаки для наружных работ). Их задача не допустить проникновение влаги внутрь древесины.</a:t>
            </a:r>
          </a:p>
          <a:p>
            <a:pPr>
              <a:buNone/>
            </a:pPr>
            <a:endParaRPr lang="ru-RU" dirty="0" smtClean="0"/>
          </a:p>
          <a:p>
            <a:pPr>
              <a:buNone/>
            </a:pPr>
            <a:endParaRPr lang="ru-RU" dirty="0"/>
          </a:p>
        </p:txBody>
      </p:sp>
      <p:pic>
        <p:nvPicPr>
          <p:cNvPr id="8194" name="Picture 2" descr="C:\Users\бараба\Desktop\проект территория школы\obrabotka-dereva-10-768x324.jpg"/>
          <p:cNvPicPr>
            <a:picLocks noChangeAspect="1" noChangeArrowheads="1"/>
          </p:cNvPicPr>
          <p:nvPr/>
        </p:nvPicPr>
        <p:blipFill>
          <a:blip r:embed="rId2" cstate="print"/>
          <a:srcRect/>
          <a:stretch>
            <a:fillRect/>
          </a:stretch>
        </p:blipFill>
        <p:spPr bwMode="auto">
          <a:xfrm>
            <a:off x="1187624" y="4395482"/>
            <a:ext cx="5400600" cy="2278379"/>
          </a:xfrm>
          <a:prstGeom prst="rect">
            <a:avLst/>
          </a:prstGeom>
          <a:noFill/>
        </p:spPr>
      </p:pic>
      <p:pic>
        <p:nvPicPr>
          <p:cNvPr id="8195" name="Picture 3" descr="C:\Users\бараба\Desktop\проект территория школы\antiseptiki-universalnye.jpg"/>
          <p:cNvPicPr>
            <a:picLocks noChangeAspect="1" noChangeArrowheads="1"/>
          </p:cNvPicPr>
          <p:nvPr/>
        </p:nvPicPr>
        <p:blipFill>
          <a:blip r:embed="rId3" cstate="print"/>
          <a:srcRect/>
          <a:stretch>
            <a:fillRect/>
          </a:stretch>
        </p:blipFill>
        <p:spPr bwMode="auto">
          <a:xfrm>
            <a:off x="4922463" y="4365104"/>
            <a:ext cx="4221537" cy="230425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1600" y="0"/>
            <a:ext cx="7786112" cy="4800600"/>
          </a:xfrm>
        </p:spPr>
        <p:txBody>
          <a:bodyPr>
            <a:normAutofit fontScale="62500" lnSpcReduction="20000"/>
          </a:bodyPr>
          <a:lstStyle/>
          <a:p>
            <a:pPr>
              <a:buNone/>
            </a:pP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Качественное </a:t>
            </a:r>
            <a:r>
              <a:rPr lang="ru-RU" b="1" dirty="0" smtClean="0">
                <a:latin typeface="Times New Roman" pitchFamily="18" charset="0"/>
                <a:cs typeface="Times New Roman" pitchFamily="18" charset="0"/>
              </a:rPr>
              <a:t>защитное покрытие </a:t>
            </a:r>
            <a:r>
              <a:rPr lang="ru-RU" dirty="0" smtClean="0">
                <a:latin typeface="Times New Roman" pitchFamily="18" charset="0"/>
                <a:cs typeface="Times New Roman" pitchFamily="18" charset="0"/>
              </a:rPr>
              <a:t>должно обладать следующими свойствами.</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Предотвращать проникновение влаги;</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Препятствовать возникновению трещин;</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Маскировать изменение цвета;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Не давать размножаться плесени и грибковым заболеваниям;</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Продлевать период эксплуатации изделия;</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Сохранять декоративность изделия;</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Предотвращать </a:t>
            </a:r>
            <a:r>
              <a:rPr lang="ru-RU" dirty="0" err="1" smtClean="0">
                <a:latin typeface="Times New Roman" pitchFamily="18" charset="0"/>
                <a:cs typeface="Times New Roman" pitchFamily="18" charset="0"/>
              </a:rPr>
              <a:t>пересушивание</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Отпугивать грызунов и насекомых вредителей.</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Обработка поверхности перед нанесением защитного состава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1. Очищение от грязи и жирных пятен.</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2. Очищение от слоя краски, если есть.</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3. Шлифовка поверхности. Нужна для открытия пор, чтобы защитные составы лучше проникли в капилляры.</a:t>
            </a:r>
            <a:endParaRPr lang="ru-RU" dirty="0">
              <a:latin typeface="Times New Roman" pitchFamily="18" charset="0"/>
              <a:cs typeface="Times New Roman" pitchFamily="18" charset="0"/>
            </a:endParaRPr>
          </a:p>
        </p:txBody>
      </p:sp>
      <p:pic>
        <p:nvPicPr>
          <p:cNvPr id="9218" name="Picture 2" descr="C:\Users\бараба\Desktop\проект территория школы\obrabotka-dereva-7-768x444.jpg"/>
          <p:cNvPicPr>
            <a:picLocks noChangeAspect="1" noChangeArrowheads="1"/>
          </p:cNvPicPr>
          <p:nvPr/>
        </p:nvPicPr>
        <p:blipFill>
          <a:blip r:embed="rId2" cstate="print"/>
          <a:srcRect/>
          <a:stretch>
            <a:fillRect/>
          </a:stretch>
        </p:blipFill>
        <p:spPr bwMode="auto">
          <a:xfrm>
            <a:off x="1475656" y="4172892"/>
            <a:ext cx="4320480" cy="249646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692696"/>
            <a:ext cx="7776864" cy="5030373"/>
          </a:xfrm>
        </p:spPr>
        <p:txBody>
          <a:bodyPr>
            <a:normAutofit fontScale="77500" lnSpcReduction="20000"/>
          </a:bodyPr>
          <a:lstStyle/>
          <a:p>
            <a:pPr marL="0" indent="0" algn="just">
              <a:buNone/>
            </a:pPr>
            <a:endParaRPr lang="ru-RU" dirty="0" smtClean="0"/>
          </a:p>
          <a:p>
            <a:pPr marL="0" indent="0" algn="just">
              <a:buNone/>
            </a:pPr>
            <a:r>
              <a:rPr lang="ru-RU" sz="3300" b="1" dirty="0" smtClean="0">
                <a:latin typeface="Times New Roman" pitchFamily="18" charset="0"/>
                <a:cs typeface="Times New Roman" pitchFamily="18" charset="0"/>
              </a:rPr>
              <a:t>Цель проекта </a:t>
            </a:r>
            <a:r>
              <a:rPr lang="ru-RU" sz="3300" dirty="0" smtClean="0">
                <a:latin typeface="Times New Roman" pitchFamily="18" charset="0"/>
                <a:cs typeface="Times New Roman" pitchFamily="18" charset="0"/>
              </a:rPr>
              <a:t>– озеленение пришкольного участка, оформление клумб, реставрация спортивной площадки на стадионе.</a:t>
            </a:r>
          </a:p>
          <a:p>
            <a:pPr marL="0" indent="0" algn="just">
              <a:buNone/>
            </a:pPr>
            <a:r>
              <a:rPr lang="ru-RU" sz="3300" b="1" dirty="0" smtClean="0">
                <a:latin typeface="Times New Roman" pitchFamily="18" charset="0"/>
                <a:cs typeface="Times New Roman" pitchFamily="18" charset="0"/>
              </a:rPr>
              <a:t>Задачи проекта:</a:t>
            </a:r>
          </a:p>
          <a:p>
            <a:pPr algn="just">
              <a:buFont typeface="Arial" pitchFamily="34" charset="0"/>
              <a:buChar char="•"/>
            </a:pPr>
            <a:r>
              <a:rPr lang="ru-RU" sz="3300" dirty="0">
                <a:latin typeface="Times New Roman" pitchFamily="18" charset="0"/>
                <a:cs typeface="Times New Roman" pitchFamily="18" charset="0"/>
              </a:rPr>
              <a:t>о</a:t>
            </a:r>
            <a:r>
              <a:rPr lang="ru-RU" sz="3300" dirty="0" smtClean="0">
                <a:latin typeface="Times New Roman" pitchFamily="18" charset="0"/>
                <a:cs typeface="Times New Roman" pitchFamily="18" charset="0"/>
              </a:rPr>
              <a:t>знакомление с разновидностями растений, с группами растений по степени освещенности;</a:t>
            </a:r>
          </a:p>
          <a:p>
            <a:pPr algn="just">
              <a:buFont typeface="Arial" pitchFamily="34" charset="0"/>
              <a:buChar char="•"/>
            </a:pPr>
            <a:r>
              <a:rPr lang="ru-RU" sz="3300" dirty="0" smtClean="0">
                <a:latin typeface="Times New Roman" pitchFamily="18" charset="0"/>
                <a:cs typeface="Times New Roman" pitchFamily="18" charset="0"/>
              </a:rPr>
              <a:t>ознакомление с композицией озеленения пришкольного участка;</a:t>
            </a:r>
          </a:p>
          <a:p>
            <a:pPr algn="just">
              <a:buFont typeface="Arial" pitchFamily="34" charset="0"/>
              <a:buChar char="•"/>
            </a:pPr>
            <a:r>
              <a:rPr lang="ru-RU" sz="3300" dirty="0" smtClean="0">
                <a:latin typeface="Times New Roman" pitchFamily="18" charset="0"/>
                <a:cs typeface="Times New Roman" pitchFamily="18" charset="0"/>
              </a:rPr>
              <a:t>выращивание рассады цветов;</a:t>
            </a:r>
          </a:p>
          <a:p>
            <a:pPr algn="just">
              <a:buFont typeface="Arial" pitchFamily="34" charset="0"/>
              <a:buChar char="•"/>
            </a:pPr>
            <a:r>
              <a:rPr lang="ru-RU" sz="3300" dirty="0" smtClean="0">
                <a:latin typeface="Times New Roman" pitchFamily="18" charset="0"/>
                <a:cs typeface="Times New Roman" pitchFamily="18" charset="0"/>
              </a:rPr>
              <a:t>изготовление вазонов для цветов;</a:t>
            </a:r>
          </a:p>
          <a:p>
            <a:pPr algn="just">
              <a:buFont typeface="Arial" pitchFamily="34" charset="0"/>
              <a:buChar char="•"/>
            </a:pPr>
            <a:r>
              <a:rPr lang="ru-RU" sz="3300" dirty="0" smtClean="0">
                <a:latin typeface="Times New Roman" pitchFamily="18" charset="0"/>
                <a:cs typeface="Times New Roman" pitchFamily="18" charset="0"/>
              </a:rPr>
              <a:t>посадка в грунт растений</a:t>
            </a:r>
          </a:p>
          <a:p>
            <a:pPr algn="just">
              <a:buFont typeface="Arial" pitchFamily="34" charset="0"/>
              <a:buChar char="•"/>
            </a:pPr>
            <a:r>
              <a:rPr lang="ru-RU" sz="3300" dirty="0" smtClean="0">
                <a:latin typeface="Times New Roman" pitchFamily="18" charset="0"/>
                <a:cs typeface="Times New Roman" pitchFamily="18" charset="0"/>
              </a:rPr>
              <a:t>реставрация спортивной площадки</a:t>
            </a:r>
          </a:p>
          <a:p>
            <a:pPr algn="just">
              <a:buFont typeface="Arial" pitchFamily="34" charset="0"/>
              <a:buChar char="•"/>
            </a:pPr>
            <a:endParaRPr lang="ru-RU" sz="3300" dirty="0" smtClean="0">
              <a:latin typeface="Times New Roman" pitchFamily="18" charset="0"/>
              <a:cs typeface="Times New Roman" pitchFamily="18" charset="0"/>
            </a:endParaRPr>
          </a:p>
          <a:p>
            <a:pPr algn="just">
              <a:buFont typeface="Arial" pitchFamily="34" charset="0"/>
              <a:buChar char="•"/>
            </a:pPr>
            <a:endParaRPr lang="ru-RU" sz="3300" dirty="0" smtClean="0">
              <a:latin typeface="Times New Roman" pitchFamily="18" charset="0"/>
              <a:cs typeface="Times New Roman" pitchFamily="18" charset="0"/>
            </a:endParaRPr>
          </a:p>
          <a:p>
            <a:pPr algn="just">
              <a:buFont typeface="Arial" pitchFamily="34" charset="0"/>
              <a:buChar char="•"/>
            </a:pPr>
            <a:endParaRPr lang="ru-RU" dirty="0"/>
          </a:p>
        </p:txBody>
      </p:sp>
    </p:spTree>
    <p:extLst>
      <p:ext uri="{BB962C8B-B14F-4D97-AF65-F5344CB8AC3E}">
        <p14:creationId xmlns="" xmlns:p14="http://schemas.microsoft.com/office/powerpoint/2010/main" val="3851770571"/>
      </p:ext>
    </p:extLst>
  </p:cSld>
  <p:clrMapOvr>
    <a:masterClrMapping/>
  </p:clrMapOvr>
  <p:transition spd="slow" advTm="5973">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850424"/>
          </a:xfrm>
        </p:spPr>
        <p:txBody>
          <a:bodyPr>
            <a:normAutofit fontScale="90000"/>
          </a:bodyPr>
          <a:lstStyle/>
          <a:p>
            <a:pPr algn="ctr"/>
            <a:r>
              <a:rPr lang="ru-RU" sz="3600" b="1" dirty="0" smtClean="0">
                <a:solidFill>
                  <a:srgbClr val="C00000"/>
                </a:solidFill>
                <a:latin typeface="Times New Roman" pitchFamily="18" charset="0"/>
                <a:cs typeface="Times New Roman" pitchFamily="18" charset="0"/>
              </a:rPr>
              <a:t>Купить и подготовить  семена к посадке</a:t>
            </a:r>
            <a:endParaRPr lang="ru-RU" sz="3600" b="1" dirty="0">
              <a:solidFill>
                <a:srgbClr val="C00000"/>
              </a:solidFill>
              <a:latin typeface="Times New Roman" pitchFamily="18" charset="0"/>
              <a:cs typeface="Times New Roman" pitchFamily="18" charset="0"/>
            </a:endParaRPr>
          </a:p>
        </p:txBody>
      </p:sp>
      <p:pic>
        <p:nvPicPr>
          <p:cNvPr id="4098" name="Picture 2" descr="C:\Users\бараба\Desktop\проект территория школы\q-q8B8M9GIU.jpg"/>
          <p:cNvPicPr>
            <a:picLocks noChangeAspect="1" noChangeArrowheads="1"/>
          </p:cNvPicPr>
          <p:nvPr/>
        </p:nvPicPr>
        <p:blipFill>
          <a:blip r:embed="rId2" cstate="print"/>
          <a:srcRect/>
          <a:stretch>
            <a:fillRect/>
          </a:stretch>
        </p:blipFill>
        <p:spPr bwMode="auto">
          <a:xfrm>
            <a:off x="1259632" y="1196752"/>
            <a:ext cx="1224136" cy="2295255"/>
          </a:xfrm>
          <a:prstGeom prst="rect">
            <a:avLst/>
          </a:prstGeom>
          <a:noFill/>
        </p:spPr>
      </p:pic>
      <p:pic>
        <p:nvPicPr>
          <p:cNvPr id="4099" name="Picture 3" descr="C:\Users\бараба\Desktop\проект территория школы\UPZDDfT4lnQ.jpg"/>
          <p:cNvPicPr>
            <a:picLocks noChangeAspect="1" noChangeArrowheads="1"/>
          </p:cNvPicPr>
          <p:nvPr/>
        </p:nvPicPr>
        <p:blipFill>
          <a:blip r:embed="rId3" cstate="print"/>
          <a:srcRect/>
          <a:stretch>
            <a:fillRect/>
          </a:stretch>
        </p:blipFill>
        <p:spPr bwMode="auto">
          <a:xfrm>
            <a:off x="2771800" y="1268760"/>
            <a:ext cx="1213268" cy="2232248"/>
          </a:xfrm>
          <a:prstGeom prst="rect">
            <a:avLst/>
          </a:prstGeom>
          <a:noFill/>
        </p:spPr>
      </p:pic>
      <p:pic>
        <p:nvPicPr>
          <p:cNvPr id="4100" name="Picture 4" descr="C:\Users\бараба\Desktop\проект территория школы\x3-RoeQqh0s.jpg"/>
          <p:cNvPicPr>
            <a:picLocks noChangeAspect="1" noChangeArrowheads="1"/>
          </p:cNvPicPr>
          <p:nvPr/>
        </p:nvPicPr>
        <p:blipFill>
          <a:blip r:embed="rId4" cstate="print"/>
          <a:srcRect/>
          <a:stretch>
            <a:fillRect/>
          </a:stretch>
        </p:blipFill>
        <p:spPr bwMode="auto">
          <a:xfrm>
            <a:off x="4283968" y="2348880"/>
            <a:ext cx="1105790" cy="2232248"/>
          </a:xfrm>
          <a:prstGeom prst="rect">
            <a:avLst/>
          </a:prstGeom>
          <a:noFill/>
        </p:spPr>
      </p:pic>
      <p:pic>
        <p:nvPicPr>
          <p:cNvPr id="4101" name="Picture 5" descr="C:\Users\бараба\Desktop\проект территория школы\giKndQWkbKk.jpg"/>
          <p:cNvPicPr>
            <a:picLocks noChangeAspect="1" noChangeArrowheads="1"/>
          </p:cNvPicPr>
          <p:nvPr/>
        </p:nvPicPr>
        <p:blipFill>
          <a:blip r:embed="rId5" cstate="print"/>
          <a:srcRect/>
          <a:stretch>
            <a:fillRect/>
          </a:stretch>
        </p:blipFill>
        <p:spPr bwMode="auto">
          <a:xfrm rot="10800000" flipV="1">
            <a:off x="5508104" y="1268759"/>
            <a:ext cx="1178131" cy="2232248"/>
          </a:xfrm>
          <a:prstGeom prst="rect">
            <a:avLst/>
          </a:prstGeom>
          <a:noFill/>
        </p:spPr>
      </p:pic>
      <p:pic>
        <p:nvPicPr>
          <p:cNvPr id="4102" name="Picture 6" descr="C:\Users\бараба\Desktop\проект территория школы\C9tl74T5BgU.jpg"/>
          <p:cNvPicPr>
            <a:picLocks noChangeAspect="1" noChangeArrowheads="1"/>
          </p:cNvPicPr>
          <p:nvPr/>
        </p:nvPicPr>
        <p:blipFill>
          <a:blip r:embed="rId6" cstate="print"/>
          <a:srcRect/>
          <a:stretch>
            <a:fillRect/>
          </a:stretch>
        </p:blipFill>
        <p:spPr bwMode="auto">
          <a:xfrm>
            <a:off x="7020272" y="1268760"/>
            <a:ext cx="1152128" cy="2175347"/>
          </a:xfrm>
          <a:prstGeom prst="rect">
            <a:avLst/>
          </a:prstGeom>
          <a:noFill/>
        </p:spPr>
      </p:pic>
      <p:pic>
        <p:nvPicPr>
          <p:cNvPr id="4103" name="Picture 7" descr="C:\Users\бараба\Desktop\проект территория школы\BKhPmHMSZuU.jpg"/>
          <p:cNvPicPr>
            <a:picLocks noChangeAspect="1" noChangeArrowheads="1"/>
          </p:cNvPicPr>
          <p:nvPr/>
        </p:nvPicPr>
        <p:blipFill>
          <a:blip r:embed="rId7" cstate="print"/>
          <a:srcRect/>
          <a:stretch>
            <a:fillRect/>
          </a:stretch>
        </p:blipFill>
        <p:spPr bwMode="auto">
          <a:xfrm>
            <a:off x="1259632" y="3861048"/>
            <a:ext cx="2661307" cy="2492896"/>
          </a:xfrm>
          <a:prstGeom prst="rect">
            <a:avLst/>
          </a:prstGeom>
          <a:noFill/>
        </p:spPr>
      </p:pic>
      <p:pic>
        <p:nvPicPr>
          <p:cNvPr id="4104" name="Picture 8" descr="C:\Users\бараба\Desktop\проект территория школы\bq1Ubo8Vhh4.jpg"/>
          <p:cNvPicPr>
            <a:picLocks noChangeAspect="1" noChangeArrowheads="1"/>
          </p:cNvPicPr>
          <p:nvPr/>
        </p:nvPicPr>
        <p:blipFill>
          <a:blip r:embed="rId8" cstate="print"/>
          <a:srcRect/>
          <a:stretch>
            <a:fillRect/>
          </a:stretch>
        </p:blipFill>
        <p:spPr bwMode="auto">
          <a:xfrm>
            <a:off x="5580112" y="3861048"/>
            <a:ext cx="2671600" cy="244827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0"/>
            <a:ext cx="7498080" cy="1143000"/>
          </a:xfrm>
        </p:spPr>
        <p:txBody>
          <a:bodyPr>
            <a:normAutofit fontScale="90000"/>
          </a:bodyPr>
          <a:lstStyle/>
          <a:p>
            <a:r>
              <a:rPr lang="ru-RU" b="1" dirty="0" smtClean="0">
                <a:solidFill>
                  <a:srgbClr val="C00000"/>
                </a:solidFill>
                <a:latin typeface="Times New Roman" pitchFamily="18" charset="0"/>
                <a:cs typeface="Times New Roman" pitchFamily="18" charset="0"/>
              </a:rPr>
              <a:t>Выращивание рассады цветов</a:t>
            </a:r>
            <a:endParaRPr lang="ru-RU" b="1" dirty="0">
              <a:solidFill>
                <a:srgbClr val="C00000"/>
              </a:solidFill>
              <a:latin typeface="Times New Roman" pitchFamily="18" charset="0"/>
              <a:cs typeface="Times New Roman" pitchFamily="18" charset="0"/>
            </a:endParaRPr>
          </a:p>
        </p:txBody>
      </p:sp>
      <p:sp>
        <p:nvSpPr>
          <p:cNvPr id="8" name="Прямоугольник 7"/>
          <p:cNvSpPr/>
          <p:nvPr/>
        </p:nvSpPr>
        <p:spPr>
          <a:xfrm>
            <a:off x="1331640" y="908720"/>
            <a:ext cx="7488832" cy="1384995"/>
          </a:xfrm>
          <a:prstGeom prst="rect">
            <a:avLst/>
          </a:prstGeom>
        </p:spPr>
        <p:txBody>
          <a:bodyPr wrap="square">
            <a:spAutoFit/>
          </a:bodyPr>
          <a:lstStyle/>
          <a:p>
            <a:pPr algn="just"/>
            <a:r>
              <a:rPr lang="ru-RU" sz="2400" dirty="0">
                <a:latin typeface="Times New Roman" pitchFamily="18" charset="0"/>
                <a:cs typeface="Times New Roman" pitchFamily="18" charset="0"/>
              </a:rPr>
              <a:t>Для того, чтобы вырастить хорошую рассаду необходимо обеспечить следующие условия:</a:t>
            </a:r>
          </a:p>
          <a:p>
            <a:pPr algn="ctr">
              <a:lnSpc>
                <a:spcPct val="150000"/>
              </a:lnSpc>
            </a:pPr>
            <a:endParaRPr lang="ru-RU" sz="2400" dirty="0">
              <a:latin typeface="Times New Roman" pitchFamily="18" charset="0"/>
              <a:cs typeface="Times New Roman" pitchFamily="18" charset="0"/>
            </a:endParaRPr>
          </a:p>
        </p:txBody>
      </p:sp>
      <p:sp>
        <p:nvSpPr>
          <p:cNvPr id="4" name="Прямоугольник 3"/>
          <p:cNvSpPr/>
          <p:nvPr/>
        </p:nvSpPr>
        <p:spPr>
          <a:xfrm>
            <a:off x="1331640" y="1628800"/>
            <a:ext cx="7200800" cy="2308324"/>
          </a:xfrm>
          <a:prstGeom prst="rect">
            <a:avLst/>
          </a:prstGeom>
        </p:spPr>
        <p:txBody>
          <a:bodyPr wrap="square">
            <a:spAutoFit/>
          </a:bodyPr>
          <a:lstStyle/>
          <a:p>
            <a:r>
              <a:rPr lang="ru-RU"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качественные семена, подготовленные к посадке</a:t>
            </a:r>
          </a:p>
          <a:p>
            <a:r>
              <a:rPr lang="ru-RU" sz="2400" dirty="0" smtClean="0">
                <a:latin typeface="Times New Roman" pitchFamily="18" charset="0"/>
                <a:cs typeface="Times New Roman" pitchFamily="18" charset="0"/>
              </a:rPr>
              <a:t>-грунт для рассады</a:t>
            </a:r>
          </a:p>
          <a:p>
            <a:r>
              <a:rPr lang="ru-RU" sz="2400" dirty="0" smtClean="0">
                <a:latin typeface="Times New Roman" pitchFamily="18" charset="0"/>
                <a:cs typeface="Times New Roman" pitchFamily="18" charset="0"/>
              </a:rPr>
              <a:t>-хорошее освещение</a:t>
            </a:r>
          </a:p>
          <a:p>
            <a:r>
              <a:rPr lang="ru-RU" sz="2400" dirty="0" smtClean="0">
                <a:latin typeface="Times New Roman" pitchFamily="18" charset="0"/>
                <a:cs typeface="Times New Roman" pitchFamily="18" charset="0"/>
              </a:rPr>
              <a:t>-комфортную температуру</a:t>
            </a:r>
          </a:p>
          <a:p>
            <a:r>
              <a:rPr lang="ru-RU" sz="2400" dirty="0" smtClean="0">
                <a:latin typeface="Times New Roman" pitchFamily="18" charset="0"/>
                <a:cs typeface="Times New Roman" pitchFamily="18" charset="0"/>
              </a:rPr>
              <a:t>-полив</a:t>
            </a:r>
          </a:p>
          <a:p>
            <a:r>
              <a:rPr lang="ru-RU" sz="2400" dirty="0" smtClean="0">
                <a:latin typeface="Times New Roman" pitchFamily="18" charset="0"/>
                <a:cs typeface="Times New Roman" pitchFamily="18" charset="0"/>
              </a:rPr>
              <a:t>-подкормку – удобрения</a:t>
            </a:r>
            <a:endParaRPr lang="ru-RU" sz="2400" dirty="0"/>
          </a:p>
        </p:txBody>
      </p:sp>
      <p:pic>
        <p:nvPicPr>
          <p:cNvPr id="5" name="Объект 4"/>
          <p:cNvPicPr>
            <a:picLocks noGrp="1" noChangeAspect="1"/>
          </p:cNvPicPr>
          <p:nvPr>
            <p:ph sz="half" idx="4294967295"/>
          </p:nvPr>
        </p:nvPicPr>
        <p:blipFill>
          <a:blip r:embed="rId2" cstate="print">
            <a:extLst>
              <a:ext uri="{28A0092B-C50C-407E-A947-70E740481C1C}">
                <a14:useLocalDpi xmlns="" xmlns:a14="http://schemas.microsoft.com/office/drawing/2010/main" val="0"/>
              </a:ext>
            </a:extLst>
          </a:blip>
          <a:stretch>
            <a:fillRect/>
          </a:stretch>
        </p:blipFill>
        <p:spPr>
          <a:xfrm>
            <a:off x="1259632" y="4221088"/>
            <a:ext cx="3425238" cy="2122934"/>
          </a:xfrm>
        </p:spPr>
      </p:pic>
      <p:pic>
        <p:nvPicPr>
          <p:cNvPr id="6" name="Объект 5"/>
          <p:cNvPicPr>
            <a:picLocks noGrp="1" noChangeAspect="1"/>
          </p:cNvPicPr>
          <p:nvPr>
            <p:ph sz="half" idx="4294967295"/>
          </p:nvPr>
        </p:nvPicPr>
        <p:blipFill rotWithShape="1">
          <a:blip r:embed="rId3" cstate="print">
            <a:extLst>
              <a:ext uri="{28A0092B-C50C-407E-A947-70E740481C1C}">
                <a14:useLocalDpi xmlns="" xmlns:a14="http://schemas.microsoft.com/office/drawing/2010/main" val="0"/>
              </a:ext>
            </a:extLst>
          </a:blip>
          <a:srcRect l="8958" t="9480" r="8376" b="8282"/>
          <a:stretch/>
        </p:blipFill>
        <p:spPr>
          <a:xfrm>
            <a:off x="6948264" y="1988840"/>
            <a:ext cx="1944216" cy="2239267"/>
          </a:xfrm>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35657" y="4221088"/>
            <a:ext cx="3428831" cy="2161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76055" y="2132856"/>
            <a:ext cx="1864885" cy="19647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94965199"/>
      </p:ext>
    </p:extLst>
  </p:cSld>
  <p:clrMapOvr>
    <a:masterClrMapping/>
  </p:clrMapOvr>
  <p:transition spd="slow" advTm="4874">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0"/>
            <a:ext cx="7498080" cy="1143000"/>
          </a:xfrm>
        </p:spPr>
        <p:txBody>
          <a:bodyPr>
            <a:normAutofit/>
          </a:bodyPr>
          <a:lstStyle/>
          <a:p>
            <a:pPr algn="ctr"/>
            <a:r>
              <a:rPr lang="ru-RU" sz="3600" b="1" dirty="0" smtClean="0">
                <a:solidFill>
                  <a:srgbClr val="C00000"/>
                </a:solidFill>
                <a:latin typeface="Times New Roman" pitchFamily="18" charset="0"/>
                <a:cs typeface="Times New Roman" pitchFamily="18" charset="0"/>
              </a:rPr>
              <a:t>Вырастить рассаду цветов</a:t>
            </a:r>
            <a:endParaRPr lang="ru-RU" sz="3600" b="1" dirty="0">
              <a:solidFill>
                <a:srgbClr val="C00000"/>
              </a:solidFill>
              <a:latin typeface="Times New Roman" pitchFamily="18" charset="0"/>
              <a:cs typeface="Times New Roman" pitchFamily="18" charset="0"/>
            </a:endParaRPr>
          </a:p>
        </p:txBody>
      </p:sp>
      <p:pic>
        <p:nvPicPr>
          <p:cNvPr id="3074" name="Picture 2"/>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tretch>
            <a:fillRect/>
          </a:stretch>
        </p:blipFill>
        <p:spPr bwMode="auto">
          <a:xfrm>
            <a:off x="1441038" y="2560525"/>
            <a:ext cx="3645724" cy="25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tretch>
            <a:fillRect/>
          </a:stretch>
        </p:blipFill>
        <p:spPr bwMode="auto">
          <a:xfrm>
            <a:off x="5276850" y="2528486"/>
            <a:ext cx="3657600" cy="2655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65160953"/>
      </p:ext>
    </p:extLst>
  </p:cSld>
  <p:clrMapOvr>
    <a:masterClrMapping/>
  </p:clrMapOvr>
  <p:transition spd="slow" advTm="7134">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706408"/>
          </a:xfrm>
        </p:spPr>
        <p:txBody>
          <a:bodyPr>
            <a:normAutofit/>
          </a:bodyPr>
          <a:lstStyle/>
          <a:p>
            <a:pPr algn="ctr"/>
            <a:r>
              <a:rPr lang="ru-RU" sz="3200" b="1" dirty="0" smtClean="0">
                <a:solidFill>
                  <a:srgbClr val="C00000"/>
                </a:solidFill>
              </a:rPr>
              <a:t>Стадион (спортивная площадка)</a:t>
            </a:r>
            <a:endParaRPr lang="ru-RU" sz="3200" b="1" dirty="0">
              <a:solidFill>
                <a:srgbClr val="C00000"/>
              </a:solidFill>
            </a:endParaRPr>
          </a:p>
        </p:txBody>
      </p:sp>
      <p:sp>
        <p:nvSpPr>
          <p:cNvPr id="3" name="Содержимое 2"/>
          <p:cNvSpPr>
            <a:spLocks noGrp="1"/>
          </p:cNvSpPr>
          <p:nvPr>
            <p:ph sz="half" idx="1"/>
          </p:nvPr>
        </p:nvSpPr>
        <p:spPr>
          <a:xfrm>
            <a:off x="4932040" y="4149080"/>
            <a:ext cx="3960440" cy="1944216"/>
          </a:xfrm>
        </p:spPr>
        <p:txBody>
          <a:bodyPr>
            <a:normAutofit/>
          </a:bodyPr>
          <a:lstStyle/>
          <a:p>
            <a:pPr algn="ctr">
              <a:buNone/>
            </a:pPr>
            <a:r>
              <a:rPr lang="ru-RU" dirty="0" smtClean="0">
                <a:latin typeface="Times New Roman" pitchFamily="18" charset="0"/>
                <a:cs typeface="Times New Roman" pitchFamily="18" charset="0"/>
              </a:rPr>
              <a:t>Надо покрасить все металлические и деревянные сооружения</a:t>
            </a:r>
            <a:endParaRPr lang="ru-RU" dirty="0">
              <a:latin typeface="Times New Roman" pitchFamily="18" charset="0"/>
              <a:cs typeface="Times New Roman" pitchFamily="18" charset="0"/>
            </a:endParaRPr>
          </a:p>
        </p:txBody>
      </p:sp>
      <p:pic>
        <p:nvPicPr>
          <p:cNvPr id="3074" name="Picture 2" descr="C:\Users\бараба\Desktop\проект территория школы\Cq3ET14Q1DY.jpg"/>
          <p:cNvPicPr>
            <a:picLocks noChangeAspect="1" noChangeArrowheads="1"/>
          </p:cNvPicPr>
          <p:nvPr/>
        </p:nvPicPr>
        <p:blipFill>
          <a:blip r:embed="rId2" cstate="print"/>
          <a:srcRect/>
          <a:stretch>
            <a:fillRect/>
          </a:stretch>
        </p:blipFill>
        <p:spPr bwMode="auto">
          <a:xfrm>
            <a:off x="1259632" y="980728"/>
            <a:ext cx="3312368" cy="2693887"/>
          </a:xfrm>
          <a:prstGeom prst="rect">
            <a:avLst/>
          </a:prstGeom>
          <a:noFill/>
        </p:spPr>
      </p:pic>
      <p:pic>
        <p:nvPicPr>
          <p:cNvPr id="3075" name="Picture 3" descr="C:\Users\бараба\Desktop\проект территория школы\sWexC1q0DoI.jpg"/>
          <p:cNvPicPr>
            <a:picLocks noChangeAspect="1" noChangeArrowheads="1"/>
          </p:cNvPicPr>
          <p:nvPr/>
        </p:nvPicPr>
        <p:blipFill>
          <a:blip r:embed="rId3" cstate="print"/>
          <a:srcRect/>
          <a:stretch>
            <a:fillRect/>
          </a:stretch>
        </p:blipFill>
        <p:spPr bwMode="auto">
          <a:xfrm>
            <a:off x="5436096" y="980729"/>
            <a:ext cx="3384376" cy="2741873"/>
          </a:xfrm>
          <a:prstGeom prst="rect">
            <a:avLst/>
          </a:prstGeom>
          <a:noFill/>
        </p:spPr>
      </p:pic>
      <p:pic>
        <p:nvPicPr>
          <p:cNvPr id="3076" name="Picture 4" descr="C:\Users\бараба\Desktop\проект территория школы\Z8mNPXEqD-U.jpg"/>
          <p:cNvPicPr>
            <a:picLocks noChangeAspect="1" noChangeArrowheads="1"/>
          </p:cNvPicPr>
          <p:nvPr/>
        </p:nvPicPr>
        <p:blipFill>
          <a:blip r:embed="rId4" cstate="print"/>
          <a:srcRect/>
          <a:stretch>
            <a:fillRect/>
          </a:stretch>
        </p:blipFill>
        <p:spPr bwMode="auto">
          <a:xfrm>
            <a:off x="1259632" y="3861048"/>
            <a:ext cx="3384376" cy="285821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320"/>
            <a:ext cx="7890080" cy="706408"/>
          </a:xfrm>
        </p:spPr>
        <p:txBody>
          <a:bodyPr>
            <a:noAutofit/>
          </a:bodyPr>
          <a:lstStyle/>
          <a:p>
            <a:pPr algn="ctr"/>
            <a:r>
              <a:rPr lang="ru-RU" sz="4000" dirty="0" smtClean="0">
                <a:solidFill>
                  <a:srgbClr val="C00000"/>
                </a:solidFill>
                <a:latin typeface="Times New Roman" pitchFamily="18" charset="0"/>
                <a:cs typeface="Times New Roman" pitchFamily="18" charset="0"/>
              </a:rPr>
              <a:t>Краска для спортивной площадки</a:t>
            </a:r>
            <a:endParaRPr lang="ru-RU" sz="4000" dirty="0">
              <a:solidFill>
                <a:srgbClr val="C00000"/>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1403648" y="5013176"/>
            <a:ext cx="3657600" cy="1174264"/>
          </a:xfrm>
        </p:spPr>
        <p:txBody>
          <a:bodyPr/>
          <a:lstStyle/>
          <a:p>
            <a:pPr algn="ctr">
              <a:buNone/>
            </a:pPr>
            <a:r>
              <a:rPr lang="ru-RU" dirty="0" smtClean="0">
                <a:latin typeface="Times New Roman" pitchFamily="18" charset="0"/>
                <a:cs typeface="Times New Roman" pitchFamily="18" charset="0"/>
              </a:rPr>
              <a:t>Краска акриловая по дереву</a:t>
            </a:r>
            <a:endParaRPr lang="ru-RU" dirty="0">
              <a:latin typeface="Times New Roman" pitchFamily="18" charset="0"/>
              <a:cs typeface="Times New Roman" pitchFamily="18" charset="0"/>
            </a:endParaRPr>
          </a:p>
        </p:txBody>
      </p:sp>
      <p:pic>
        <p:nvPicPr>
          <p:cNvPr id="4098" name="Picture 2" descr="C:\Users\бараба\Desktop\проект территория школы\R2MmiInI0uI.jpg"/>
          <p:cNvPicPr>
            <a:picLocks noGrp="1" noChangeAspect="1" noChangeArrowheads="1"/>
          </p:cNvPicPr>
          <p:nvPr>
            <p:ph sz="half" idx="1"/>
          </p:nvPr>
        </p:nvPicPr>
        <p:blipFill>
          <a:blip r:embed="rId2" cstate="print"/>
          <a:srcRect/>
          <a:stretch>
            <a:fillRect/>
          </a:stretch>
        </p:blipFill>
        <p:spPr bwMode="auto">
          <a:xfrm>
            <a:off x="1331640" y="1484784"/>
            <a:ext cx="3657600" cy="3003973"/>
          </a:xfrm>
          <a:prstGeom prst="rect">
            <a:avLst/>
          </a:prstGeom>
          <a:noFill/>
        </p:spPr>
      </p:pic>
      <p:sp>
        <p:nvSpPr>
          <p:cNvPr id="6" name="Содержимое 3"/>
          <p:cNvSpPr txBox="1">
            <a:spLocks/>
          </p:cNvSpPr>
          <p:nvPr/>
        </p:nvSpPr>
        <p:spPr>
          <a:xfrm>
            <a:off x="5220072" y="5157192"/>
            <a:ext cx="3657600" cy="1174264"/>
          </a:xfrm>
          <a:prstGeom prst="rect">
            <a:avLst/>
          </a:prstGeom>
        </p:spPr>
        <p:txBody>
          <a:bodyPr>
            <a:normAutofit/>
          </a:bodyPr>
          <a:lstStyle/>
          <a:p>
            <a:pPr marL="365760" marR="0" lvl="0" indent="-283464"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ru-RU"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Краска по металлу, ржавчине</a:t>
            </a:r>
            <a:endParaRPr kumimoji="0" lang="ru-RU"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4099" name="Picture 3" descr="C:\Users\бараба\Desktop\проект территория школы\8C9XjIajCu8.jpg"/>
          <p:cNvPicPr>
            <a:picLocks noChangeAspect="1" noChangeArrowheads="1"/>
          </p:cNvPicPr>
          <p:nvPr/>
        </p:nvPicPr>
        <p:blipFill>
          <a:blip r:embed="rId3" cstate="print"/>
          <a:srcRect/>
          <a:stretch>
            <a:fillRect/>
          </a:stretch>
        </p:blipFill>
        <p:spPr bwMode="auto">
          <a:xfrm>
            <a:off x="5724128" y="1556792"/>
            <a:ext cx="2232248" cy="297633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600" b="1" dirty="0" smtClean="0">
                <a:solidFill>
                  <a:srgbClr val="C00000"/>
                </a:solidFill>
                <a:latin typeface="Times New Roman" pitchFamily="18" charset="0"/>
                <a:cs typeface="Times New Roman" pitchFamily="18" charset="0"/>
              </a:rPr>
              <a:t>Необходимое количество бюджета на проект</a:t>
            </a:r>
            <a:endParaRPr lang="ru-RU" sz="36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sz="half" idx="1"/>
          </p:nvPr>
        </p:nvSpPr>
        <p:spPr>
          <a:xfrm>
            <a:off x="1547664" y="5373216"/>
            <a:ext cx="3657600" cy="454184"/>
          </a:xfrm>
        </p:spPr>
        <p:txBody>
          <a:bodyPr>
            <a:normAutofit fontScale="92500" lnSpcReduction="10000"/>
          </a:bodyPr>
          <a:lstStyle/>
          <a:p>
            <a:pPr>
              <a:buNone/>
            </a:pPr>
            <a:r>
              <a:rPr lang="ru-RU" b="1" dirty="0" smtClean="0">
                <a:solidFill>
                  <a:srgbClr val="C00000"/>
                </a:solidFill>
                <a:latin typeface="Times New Roman" pitchFamily="18" charset="0"/>
                <a:cs typeface="Times New Roman" pitchFamily="18" charset="0"/>
              </a:rPr>
              <a:t>Итого : 4 453 рубля</a:t>
            </a:r>
            <a:endParaRPr lang="ru-RU" b="1" dirty="0">
              <a:solidFill>
                <a:srgbClr val="C00000"/>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1475656" y="1524000"/>
            <a:ext cx="7458032" cy="3561184"/>
          </a:xfrm>
        </p:spPr>
        <p:txBody>
          <a:bodyPr>
            <a:normAutofit fontScale="92500" lnSpcReduction="10000"/>
          </a:bodyPr>
          <a:lstStyle/>
          <a:p>
            <a:r>
              <a:rPr lang="ru-RU" dirty="0" smtClean="0">
                <a:latin typeface="Times New Roman" pitchFamily="18" charset="0"/>
                <a:cs typeface="Times New Roman" pitchFamily="18" charset="0"/>
              </a:rPr>
              <a:t>Семена цветов - набор  из 10 пачек </a:t>
            </a:r>
            <a:r>
              <a:rPr lang="ru-RU" dirty="0" smtClean="0">
                <a:solidFill>
                  <a:srgbClr val="C00000"/>
                </a:solidFill>
                <a:latin typeface="Times New Roman" pitchFamily="18" charset="0"/>
                <a:cs typeface="Times New Roman" pitchFamily="18" charset="0"/>
              </a:rPr>
              <a:t>255 </a:t>
            </a:r>
            <a:r>
              <a:rPr lang="ru-RU" dirty="0" smtClean="0">
                <a:latin typeface="Times New Roman" pitchFamily="18" charset="0"/>
                <a:cs typeface="Times New Roman" pitchFamily="18" charset="0"/>
              </a:rPr>
              <a:t>рублей</a:t>
            </a:r>
          </a:p>
          <a:p>
            <a:r>
              <a:rPr lang="ru-RU" dirty="0" smtClean="0">
                <a:latin typeface="Times New Roman" pitchFamily="18" charset="0"/>
                <a:cs typeface="Times New Roman" pitchFamily="18" charset="0"/>
              </a:rPr>
              <a:t>Грунт – эмаль по ржавчине 1,9 кг по 689 рублей * 2 получится </a:t>
            </a:r>
            <a:r>
              <a:rPr lang="ru-RU" dirty="0" smtClean="0">
                <a:solidFill>
                  <a:srgbClr val="C00000"/>
                </a:solidFill>
                <a:latin typeface="Times New Roman" pitchFamily="18" charset="0"/>
                <a:cs typeface="Times New Roman" pitchFamily="18" charset="0"/>
              </a:rPr>
              <a:t>1378</a:t>
            </a:r>
            <a:r>
              <a:rPr lang="ru-RU" dirty="0" smtClean="0">
                <a:latin typeface="Times New Roman" pitchFamily="18" charset="0"/>
                <a:cs typeface="Times New Roman" pitchFamily="18" charset="0"/>
              </a:rPr>
              <a:t> рублей</a:t>
            </a:r>
          </a:p>
          <a:p>
            <a:r>
              <a:rPr lang="ru-RU" dirty="0" smtClean="0">
                <a:latin typeface="Times New Roman" pitchFamily="18" charset="0"/>
                <a:cs typeface="Times New Roman" pitchFamily="18" charset="0"/>
              </a:rPr>
              <a:t>Акриловая краска по дереву 1,3 кг * </a:t>
            </a:r>
            <a:r>
              <a:rPr lang="ru-RU" dirty="0" smtClean="0">
                <a:solidFill>
                  <a:srgbClr val="C00000"/>
                </a:solidFill>
                <a:latin typeface="Times New Roman" pitchFamily="18" charset="0"/>
                <a:cs typeface="Times New Roman" pitchFamily="18" charset="0"/>
              </a:rPr>
              <a:t>541</a:t>
            </a:r>
            <a:r>
              <a:rPr lang="ru-RU" dirty="0" smtClean="0">
                <a:latin typeface="Times New Roman" pitchFamily="18" charset="0"/>
                <a:cs typeface="Times New Roman" pitchFamily="18" charset="0"/>
              </a:rPr>
              <a:t> рубль</a:t>
            </a:r>
          </a:p>
          <a:p>
            <a:r>
              <a:rPr lang="ru-RU" dirty="0" smtClean="0">
                <a:latin typeface="Times New Roman" pitchFamily="18" charset="0"/>
                <a:cs typeface="Times New Roman" pitchFamily="18" charset="0"/>
              </a:rPr>
              <a:t>Антисептик 5 л по 452 рубля * 2 получится </a:t>
            </a:r>
            <a:r>
              <a:rPr lang="ru-RU" dirty="0" smtClean="0">
                <a:solidFill>
                  <a:srgbClr val="C00000"/>
                </a:solidFill>
                <a:latin typeface="Times New Roman" pitchFamily="18" charset="0"/>
                <a:cs typeface="Times New Roman" pitchFamily="18" charset="0"/>
              </a:rPr>
              <a:t>904 </a:t>
            </a:r>
            <a:r>
              <a:rPr lang="ru-RU" dirty="0" smtClean="0">
                <a:latin typeface="Times New Roman" pitchFamily="18" charset="0"/>
                <a:cs typeface="Times New Roman" pitchFamily="18" charset="0"/>
              </a:rPr>
              <a:t>рубля</a:t>
            </a:r>
          </a:p>
          <a:p>
            <a:r>
              <a:rPr lang="ru-RU" dirty="0" smtClean="0">
                <a:latin typeface="Times New Roman" pitchFamily="18" charset="0"/>
                <a:cs typeface="Times New Roman" pitchFamily="18" charset="0"/>
              </a:rPr>
              <a:t>Защитное покрытие для дерева морилка 0,5 л по 120 рублей *10 штук получится </a:t>
            </a:r>
            <a:r>
              <a:rPr lang="ru-RU" dirty="0" smtClean="0">
                <a:solidFill>
                  <a:srgbClr val="C00000"/>
                </a:solidFill>
                <a:latin typeface="Times New Roman" pitchFamily="18" charset="0"/>
                <a:cs typeface="Times New Roman" pitchFamily="18" charset="0"/>
              </a:rPr>
              <a:t>1200</a:t>
            </a:r>
            <a:r>
              <a:rPr lang="ru-RU" dirty="0" smtClean="0">
                <a:latin typeface="Times New Roman" pitchFamily="18" charset="0"/>
                <a:cs typeface="Times New Roman" pitchFamily="18" charset="0"/>
              </a:rPr>
              <a:t> рублей</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403648" y="764704"/>
            <a:ext cx="7498080" cy="5386928"/>
          </a:xfrm>
        </p:spPr>
        <p:txBody>
          <a:bodyPr>
            <a:noAutofit/>
          </a:bodyPr>
          <a:lstStyle/>
          <a:p>
            <a:pPr algn="ctr"/>
            <a:r>
              <a:rPr lang="ru-RU" sz="3600" b="1" dirty="0" smtClean="0">
                <a:solidFill>
                  <a:srgbClr val="C00000"/>
                </a:solidFill>
                <a:latin typeface="Times New Roman" pitchFamily="18" charset="0"/>
                <a:cs typeface="Times New Roman" pitchFamily="18" charset="0"/>
              </a:rPr>
              <a:t>Спасибо за внимание</a:t>
            </a:r>
            <a:br>
              <a:rPr lang="ru-RU" sz="3600" b="1" dirty="0" smtClean="0">
                <a:solidFill>
                  <a:srgbClr val="C00000"/>
                </a:solidFill>
                <a:latin typeface="Times New Roman" pitchFamily="18" charset="0"/>
                <a:cs typeface="Times New Roman" pitchFamily="18" charset="0"/>
              </a:rPr>
            </a:br>
            <a:r>
              <a:rPr lang="ru-RU" sz="3600" b="1" dirty="0" smtClean="0">
                <a:solidFill>
                  <a:srgbClr val="C00000"/>
                </a:solidFill>
                <a:latin typeface="Times New Roman" pitchFamily="18" charset="0"/>
                <a:cs typeface="Times New Roman" pitchFamily="18" charset="0"/>
              </a:rPr>
              <a:t>Желаем всем удачи</a:t>
            </a:r>
            <a:br>
              <a:rPr lang="ru-RU" sz="3600" b="1" dirty="0" smtClean="0">
                <a:solidFill>
                  <a:srgbClr val="C00000"/>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участники проекта:</a:t>
            </a:r>
            <a:br>
              <a:rPr lang="ru-RU" sz="3600" dirty="0" smtClean="0">
                <a:solidFill>
                  <a:schemeClr val="tx1"/>
                </a:solidFill>
                <a:latin typeface="Times New Roman" pitchFamily="18" charset="0"/>
                <a:cs typeface="Times New Roman" pitchFamily="18" charset="0"/>
              </a:rPr>
            </a:br>
            <a:r>
              <a:rPr lang="ru-RU" sz="3600" dirty="0" err="1" smtClean="0">
                <a:solidFill>
                  <a:schemeClr val="tx1"/>
                </a:solidFill>
                <a:latin typeface="Times New Roman" pitchFamily="18" charset="0"/>
                <a:cs typeface="Times New Roman" pitchFamily="18" charset="0"/>
              </a:rPr>
              <a:t>Чебыкин</a:t>
            </a:r>
            <a:r>
              <a:rPr lang="ru-RU" sz="3600" dirty="0" smtClean="0">
                <a:solidFill>
                  <a:schemeClr val="tx1"/>
                </a:solidFill>
                <a:latin typeface="Times New Roman" pitchFamily="18" charset="0"/>
                <a:cs typeface="Times New Roman" pitchFamily="18" charset="0"/>
              </a:rPr>
              <a:t> Сергей</a:t>
            </a:r>
            <a:br>
              <a:rPr lang="ru-RU" sz="3600" dirty="0" smtClean="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Серебренников Егор</a:t>
            </a:r>
            <a:br>
              <a:rPr lang="ru-RU" sz="3600" dirty="0" smtClean="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Маслакова Олеся</a:t>
            </a:r>
            <a:br>
              <a:rPr lang="ru-RU" sz="3600" dirty="0" smtClean="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Тихомирова Анна</a:t>
            </a:r>
            <a:br>
              <a:rPr lang="ru-RU" sz="3600" dirty="0" smtClean="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Егоров Петр</a:t>
            </a:r>
            <a:br>
              <a:rPr lang="ru-RU" sz="3600" dirty="0" smtClean="0">
                <a:solidFill>
                  <a:schemeClr val="tx1"/>
                </a:solidFill>
                <a:latin typeface="Times New Roman" pitchFamily="18" charset="0"/>
                <a:cs typeface="Times New Roman" pitchFamily="18" charset="0"/>
              </a:rPr>
            </a:br>
            <a:r>
              <a:rPr lang="ru-RU" sz="3600" dirty="0" err="1" smtClean="0">
                <a:solidFill>
                  <a:schemeClr val="tx1"/>
                </a:solidFill>
                <a:latin typeface="Times New Roman" pitchFamily="18" charset="0"/>
                <a:cs typeface="Times New Roman" pitchFamily="18" charset="0"/>
              </a:rPr>
              <a:t>Почмин</a:t>
            </a:r>
            <a:r>
              <a:rPr lang="ru-RU" sz="3600" dirty="0" smtClean="0">
                <a:solidFill>
                  <a:schemeClr val="tx1"/>
                </a:solidFill>
                <a:latin typeface="Times New Roman" pitchFamily="18" charset="0"/>
                <a:cs typeface="Times New Roman" pitchFamily="18" charset="0"/>
              </a:rPr>
              <a:t> Юрий</a:t>
            </a:r>
            <a:br>
              <a:rPr lang="ru-RU" sz="3600" dirty="0" smtClean="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Сысков Григорий</a:t>
            </a:r>
            <a:br>
              <a:rPr lang="ru-RU" sz="3600" dirty="0" smtClean="0">
                <a:solidFill>
                  <a:schemeClr val="tx1"/>
                </a:solidFill>
                <a:latin typeface="Times New Roman" pitchFamily="18" charset="0"/>
                <a:cs typeface="Times New Roman" pitchFamily="18" charset="0"/>
              </a:rPr>
            </a:br>
            <a:r>
              <a:rPr lang="ru-RU" sz="3600" dirty="0" smtClean="0">
                <a:solidFill>
                  <a:schemeClr val="tx1"/>
                </a:solidFill>
                <a:latin typeface="Times New Roman" pitchFamily="18" charset="0"/>
                <a:cs typeface="Times New Roman" pitchFamily="18" charset="0"/>
              </a:rPr>
              <a:t>Шевченко Татьяна</a:t>
            </a:r>
            <a:endParaRPr lang="ru-RU" sz="3600"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92684269"/>
      </p:ext>
    </p:extLst>
  </p:cSld>
  <p:clrMapOvr>
    <a:masterClrMapping/>
  </p:clrMapOvr>
  <mc:AlternateContent xmlns:mc="http://schemas.openxmlformats.org/markup-compatibility/2006">
    <mc:Choice xmlns="" xmlns:p14="http://schemas.microsoft.com/office/powerpoint/2010/main" Requires="p14">
      <p:transition spd="slow" p14:dur="1500" advTm="8011">
        <p:split orient="vert"/>
      </p:transition>
    </mc:Choice>
    <mc:Fallback>
      <p:transition spd="slow" advTm="8011">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73794" y="1052736"/>
            <a:ext cx="7346678" cy="4176464"/>
          </a:xfrm>
        </p:spPr>
        <p:txBody>
          <a:bodyPr>
            <a:normAutofit/>
          </a:bodyPr>
          <a:lstStyle/>
          <a:p>
            <a:r>
              <a:rPr lang="ru-RU" sz="3200" dirty="0" smtClean="0">
                <a:solidFill>
                  <a:schemeClr val="tx1"/>
                </a:solidFill>
                <a:latin typeface="Times New Roman" pitchFamily="18" charset="0"/>
                <a:cs typeface="Times New Roman" pitchFamily="18" charset="0"/>
              </a:rPr>
              <a:t>Живые цветочные композиции, украшая пришкольный участок, поднимают настроение, радуют яркими красками и оригинальными дизайнерскими решениями, наполняют воздух дивными ароматами.</a:t>
            </a:r>
          </a:p>
          <a:p>
            <a:endParaRPr lang="ru-RU" dirty="0"/>
          </a:p>
        </p:txBody>
      </p:sp>
    </p:spTree>
    <p:extLst>
      <p:ext uri="{BB962C8B-B14F-4D97-AF65-F5344CB8AC3E}">
        <p14:creationId xmlns="" xmlns:p14="http://schemas.microsoft.com/office/powerpoint/2010/main" val="4040046424"/>
      </p:ext>
    </p:extLst>
  </p:cSld>
  <p:clrMapOvr>
    <a:masterClrMapping/>
  </p:clrMapOvr>
  <p:transition spd="slow" advTm="4954">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1412776"/>
            <a:ext cx="6965245" cy="523186"/>
          </a:xfrm>
        </p:spPr>
        <p:txBody>
          <a:bodyPr>
            <a:noAutofit/>
          </a:bodyPr>
          <a:lstStyle/>
          <a:p>
            <a:r>
              <a:rPr lang="ru-RU" sz="2800" dirty="0" smtClean="0">
                <a:solidFill>
                  <a:schemeClr val="tx1"/>
                </a:solidFill>
                <a:latin typeface="Times New Roman" pitchFamily="18" charset="0"/>
                <a:cs typeface="Times New Roman" pitchFamily="18" charset="0"/>
              </a:rPr>
              <a:t>Диаметр нашей клумбы два метра</a:t>
            </a:r>
            <a:endParaRPr lang="ru-RU" sz="2800" dirty="0">
              <a:solidFill>
                <a:schemeClr val="tx1"/>
              </a:solidFill>
              <a:latin typeface="Times New Roman" pitchFamily="18" charset="0"/>
              <a:cs typeface="Times New Roman" pitchFamily="18" charset="0"/>
            </a:endParaRPr>
          </a:p>
        </p:txBody>
      </p:sp>
      <p:pic>
        <p:nvPicPr>
          <p:cNvPr id="1026" name="Picture 2" descr="C:\Users\бараба\Desktop\проект территория школы\IMG_20230715_112453.jpg"/>
          <p:cNvPicPr>
            <a:picLocks noChangeAspect="1" noChangeArrowheads="1"/>
          </p:cNvPicPr>
          <p:nvPr/>
        </p:nvPicPr>
        <p:blipFill>
          <a:blip r:embed="rId2" cstate="print"/>
          <a:srcRect b="38100"/>
          <a:stretch>
            <a:fillRect/>
          </a:stretch>
        </p:blipFill>
        <p:spPr bwMode="auto">
          <a:xfrm>
            <a:off x="1475656" y="2132856"/>
            <a:ext cx="6980784" cy="3240825"/>
          </a:xfrm>
          <a:prstGeom prst="rect">
            <a:avLst/>
          </a:prstGeom>
          <a:noFill/>
        </p:spPr>
      </p:pic>
      <p:sp>
        <p:nvSpPr>
          <p:cNvPr id="4" name="Заголовок 1"/>
          <p:cNvSpPr txBox="1">
            <a:spLocks/>
          </p:cNvSpPr>
          <p:nvPr/>
        </p:nvSpPr>
        <p:spPr>
          <a:xfrm>
            <a:off x="1403648" y="5229200"/>
            <a:ext cx="7416824" cy="1296144"/>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0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Проведя</a:t>
            </a:r>
            <a:r>
              <a:rPr kumimoji="0" lang="ru-RU" sz="20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 опрос среди школьников, родителей и  педагогов, был выбран вариант оформления клумбы однолетними бархатцами</a:t>
            </a:r>
            <a:endParaRPr kumimoji="0" lang="ru-RU" sz="20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endParaRPr>
          </a:p>
        </p:txBody>
      </p:sp>
      <p:sp>
        <p:nvSpPr>
          <p:cNvPr id="5" name="Прямоугольник 4"/>
          <p:cNvSpPr/>
          <p:nvPr/>
        </p:nvSpPr>
        <p:spPr>
          <a:xfrm>
            <a:off x="1403648" y="188640"/>
            <a:ext cx="7272808" cy="1077218"/>
          </a:xfrm>
          <a:prstGeom prst="rect">
            <a:avLst/>
          </a:prstGeom>
        </p:spPr>
        <p:txBody>
          <a:bodyPr wrap="square">
            <a:spAutoFit/>
          </a:bodyPr>
          <a:lstStyle/>
          <a:p>
            <a:pPr algn="ctr"/>
            <a:r>
              <a:rPr lang="ru-RU" sz="3200" b="1" dirty="0" smtClean="0">
                <a:solidFill>
                  <a:srgbClr val="C00000"/>
                </a:solidFill>
                <a:latin typeface="Times New Roman" pitchFamily="18" charset="0"/>
                <a:cs typeface="Times New Roman" pitchFamily="18" charset="0"/>
              </a:rPr>
              <a:t>Наша пришкольная территория после капитального ремонта школы</a:t>
            </a:r>
            <a:endParaRPr lang="ru-RU" sz="3200" dirty="0"/>
          </a:p>
        </p:txBody>
      </p:sp>
    </p:spTree>
    <p:extLst>
      <p:ext uri="{BB962C8B-B14F-4D97-AF65-F5344CB8AC3E}">
        <p14:creationId xmlns="" xmlns:p14="http://schemas.microsoft.com/office/powerpoint/2010/main" val="882360939"/>
      </p:ext>
    </p:extLst>
  </p:cSld>
  <p:clrMapOvr>
    <a:masterClrMapping/>
  </p:clrMapOvr>
  <p:transition spd="slow" advTm="6058">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rgbClr val="C00000"/>
                </a:solidFill>
                <a:latin typeface="Times New Roman" pitchFamily="18" charset="0"/>
                <a:cs typeface="Times New Roman" pitchFamily="18" charset="0"/>
              </a:rPr>
              <a:t>Оформление клумбы №1</a:t>
            </a:r>
            <a:endParaRPr lang="ru-RU" b="1" dirty="0">
              <a:solidFill>
                <a:srgbClr val="C0000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tretch/>
        </p:blipFill>
        <p:spPr>
          <a:xfrm>
            <a:off x="1984375" y="1447800"/>
            <a:ext cx="6400800" cy="4800600"/>
          </a:xfrm>
        </p:spPr>
      </p:pic>
    </p:spTree>
    <p:extLst>
      <p:ext uri="{BB962C8B-B14F-4D97-AF65-F5344CB8AC3E}">
        <p14:creationId xmlns="" xmlns:p14="http://schemas.microsoft.com/office/powerpoint/2010/main" val="2499347991"/>
      </p:ext>
    </p:extLst>
  </p:cSld>
  <p:clrMapOvr>
    <a:masterClrMapping/>
  </p:clrMapOvr>
  <mc:AlternateContent xmlns:mc="http://schemas.openxmlformats.org/markup-compatibility/2006">
    <mc:Choice xmlns="" xmlns:p14="http://schemas.microsoft.com/office/powerpoint/2010/main" Requires="p14">
      <p:transition spd="slow" p14:dur="1600" advTm="15991">
        <p:blinds dir="vert"/>
      </p:transition>
    </mc:Choice>
    <mc:Fallback>
      <p:transition spd="slow" advTm="15991">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rgbClr val="C00000"/>
                </a:solidFill>
                <a:latin typeface="Times New Roman" pitchFamily="18" charset="0"/>
                <a:cs typeface="Times New Roman" pitchFamily="18" charset="0"/>
              </a:rPr>
              <a:t>Оформление клумбы №2</a:t>
            </a:r>
            <a:endParaRPr lang="ru-RU" b="1" dirty="0">
              <a:solidFill>
                <a:srgbClr val="C00000"/>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tretch/>
        </p:blipFill>
        <p:spPr>
          <a:xfrm>
            <a:off x="2136775" y="1562100"/>
            <a:ext cx="6096000" cy="4572000"/>
          </a:xfrm>
        </p:spPr>
      </p:pic>
    </p:spTree>
    <p:extLst>
      <p:ext uri="{BB962C8B-B14F-4D97-AF65-F5344CB8AC3E}">
        <p14:creationId xmlns="" xmlns:p14="http://schemas.microsoft.com/office/powerpoint/2010/main" val="341226837"/>
      </p:ext>
    </p:extLst>
  </p:cSld>
  <p:clrMapOvr>
    <a:masterClrMapping/>
  </p:clrMapOvr>
  <p:transition spd="slow" advTm="15652">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rgbClr val="C00000"/>
                </a:solidFill>
                <a:latin typeface="Times New Roman" pitchFamily="18" charset="0"/>
                <a:cs typeface="Times New Roman" pitchFamily="18" charset="0"/>
              </a:rPr>
              <a:t>Оформление клумбы №3</a:t>
            </a:r>
            <a:endParaRPr lang="ru-RU" b="1" dirty="0">
              <a:solidFill>
                <a:srgbClr val="C00000"/>
              </a:solidFill>
              <a:latin typeface="Times New Roman" pitchFamily="18" charset="0"/>
              <a:cs typeface="Times New Roman" pitchFamily="18" charset="0"/>
            </a:endParaRPr>
          </a:p>
        </p:txBody>
      </p:sp>
      <p:pic>
        <p:nvPicPr>
          <p:cNvPr id="1027" name="Picture 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tretch>
            <a:fillRect/>
          </a:stretch>
        </p:blipFill>
        <p:spPr bwMode="auto">
          <a:xfrm>
            <a:off x="1547664" y="1556792"/>
            <a:ext cx="6948038" cy="394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74753483"/>
      </p:ext>
    </p:extLst>
  </p:cSld>
  <p:clrMapOvr>
    <a:masterClrMapping/>
  </p:clrMapOvr>
  <p:transition spd="slow" advTm="13227">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922114"/>
          </a:xfrm>
        </p:spPr>
        <p:txBody>
          <a:bodyPr/>
          <a:lstStyle/>
          <a:p>
            <a:pPr algn="ctr"/>
            <a:r>
              <a:rPr lang="ru-RU" b="1" dirty="0" smtClean="0">
                <a:solidFill>
                  <a:srgbClr val="C00000"/>
                </a:solidFill>
                <a:latin typeface="Times New Roman" pitchFamily="18" charset="0"/>
                <a:cs typeface="Times New Roman" pitchFamily="18" charset="0"/>
              </a:rPr>
              <a:t>Оформление клумбы №4</a:t>
            </a:r>
            <a:endParaRPr lang="ru-RU" b="1" dirty="0">
              <a:solidFill>
                <a:srgbClr val="C00000"/>
              </a:solidFill>
              <a:latin typeface="Times New Roman" pitchFamily="18" charset="0"/>
              <a:cs typeface="Times New Roman" pitchFamily="18" charset="0"/>
            </a:endParaRPr>
          </a:p>
        </p:txBody>
      </p:sp>
      <p:pic>
        <p:nvPicPr>
          <p:cNvPr id="2050" name="Picture 2" descr="C:\Users\бараба\Desktop\проект территория школы\e3bb57dc81180b31546ce225c82898b2.jpeg"/>
          <p:cNvPicPr>
            <a:picLocks noGrp="1" noChangeAspect="1" noChangeArrowheads="1"/>
          </p:cNvPicPr>
          <p:nvPr>
            <p:ph idx="1"/>
          </p:nvPr>
        </p:nvPicPr>
        <p:blipFill>
          <a:blip r:embed="rId2" cstate="print"/>
          <a:srcRect/>
          <a:stretch>
            <a:fillRect/>
          </a:stretch>
        </p:blipFill>
        <p:spPr bwMode="auto">
          <a:xfrm>
            <a:off x="1331640" y="1268760"/>
            <a:ext cx="7499350" cy="4218384"/>
          </a:xfrm>
          <a:prstGeom prst="rect">
            <a:avLst/>
          </a:prstGeom>
          <a:noFill/>
        </p:spPr>
      </p:pic>
      <p:sp>
        <p:nvSpPr>
          <p:cNvPr id="7" name="Прямоугольник 6"/>
          <p:cNvSpPr/>
          <p:nvPr/>
        </p:nvSpPr>
        <p:spPr>
          <a:xfrm>
            <a:off x="1403648" y="5661248"/>
            <a:ext cx="7416824" cy="830997"/>
          </a:xfrm>
          <a:prstGeom prst="rect">
            <a:avLst/>
          </a:prstGeom>
        </p:spPr>
        <p:txBody>
          <a:bodyPr wrap="square">
            <a:spAutoFit/>
          </a:bodyPr>
          <a:lstStyle/>
          <a:p>
            <a:r>
              <a:rPr lang="ru-RU" sz="2400" dirty="0" smtClean="0">
                <a:latin typeface="Times New Roman" pitchFamily="18" charset="0"/>
                <a:cs typeface="Times New Roman" pitchFamily="18" charset="0"/>
              </a:rPr>
              <a:t>Данный вариант оформления клумбы был выбран большинством голосов</a:t>
            </a:r>
            <a:endParaRPr lang="ru-RU"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1566573890"/>
      </p:ext>
    </p:extLst>
  </p:cSld>
  <p:clrMapOvr>
    <a:masterClrMapping/>
  </p:clrMapOvr>
  <p:transition spd="slow" advTm="6133">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78098"/>
          </a:xfrm>
        </p:spPr>
        <p:txBody>
          <a:bodyPr>
            <a:noAutofit/>
          </a:bodyPr>
          <a:lstStyle/>
          <a:p>
            <a:pPr algn="ctr"/>
            <a:r>
              <a:rPr lang="ru-RU" sz="3600" b="1" dirty="0" smtClean="0">
                <a:solidFill>
                  <a:srgbClr val="C00000"/>
                </a:solidFill>
                <a:latin typeface="Times New Roman" pitchFamily="18" charset="0"/>
                <a:cs typeface="Times New Roman" pitchFamily="18" charset="0"/>
              </a:rPr>
              <a:t>Опрос респондентов</a:t>
            </a:r>
            <a:endParaRPr lang="ru-RU" sz="36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5940152" y="1447800"/>
            <a:ext cx="2993536" cy="4800600"/>
          </a:xfrm>
        </p:spPr>
        <p:txBody>
          <a:bodyPr>
            <a:normAutofit/>
          </a:bodyPr>
          <a:lstStyle/>
          <a:p>
            <a:pPr marL="0" lvl="0" indent="0">
              <a:spcBef>
                <a:spcPct val="0"/>
              </a:spcBef>
              <a:buClrTx/>
              <a:buSzTx/>
              <a:buNone/>
              <a:defRPr/>
            </a:pPr>
            <a:r>
              <a:rPr lang="ru-RU" sz="2400" dirty="0" smtClean="0">
                <a:effectLst>
                  <a:outerShdw blurRad="50000" dist="30000" dir="5400000" algn="tl" rotWithShape="0">
                    <a:srgbClr val="000000">
                      <a:alpha val="30000"/>
                    </a:srgbClr>
                  </a:outerShdw>
                </a:effectLst>
                <a:latin typeface="Times New Roman" pitchFamily="18" charset="0"/>
                <a:cs typeface="Times New Roman" pitchFamily="18" charset="0"/>
              </a:rPr>
              <a:t>Проведя опрос среди школьников, родителей и  педагогов, был выбран вариант оформления клумбы № 4. </a:t>
            </a:r>
          </a:p>
          <a:p>
            <a:pPr marL="0" lvl="0" indent="0">
              <a:spcBef>
                <a:spcPct val="0"/>
              </a:spcBef>
              <a:buClrTx/>
              <a:buSzTx/>
              <a:buNone/>
              <a:defRPr/>
            </a:pPr>
            <a:r>
              <a:rPr lang="ru-RU" sz="2400" dirty="0" smtClean="0">
                <a:effectLst>
                  <a:outerShdw blurRad="50000" dist="30000" dir="5400000" algn="tl" rotWithShape="0">
                    <a:srgbClr val="000000">
                      <a:alpha val="30000"/>
                    </a:srgbClr>
                  </a:outerShdw>
                </a:effectLst>
                <a:latin typeface="Times New Roman" pitchFamily="18" charset="0"/>
                <a:cs typeface="Times New Roman" pitchFamily="18" charset="0"/>
              </a:rPr>
              <a:t>Для нашего первого самостоятельного  проекта решено высадить однолетние бархатцы,….</a:t>
            </a:r>
            <a:endParaRPr lang="ru-RU" sz="2400" dirty="0">
              <a:effectLst>
                <a:outerShdw blurRad="50000" dist="30000" dir="5400000" algn="tl" rotWithShape="0">
                  <a:srgbClr val="000000">
                    <a:alpha val="30000"/>
                  </a:srgbClr>
                </a:outerShdw>
              </a:effectLst>
              <a:latin typeface="Times New Roman" pitchFamily="18" charset="0"/>
              <a:cs typeface="Times New Roman" pitchFamily="18" charset="0"/>
            </a:endParaRPr>
          </a:p>
        </p:txBody>
      </p:sp>
      <p:pic>
        <p:nvPicPr>
          <p:cNvPr id="5123" name="Picture 3" descr="C:\Users\бараба\Desktop\проект территория школы\WaF77LuWNJ4.jpg"/>
          <p:cNvPicPr>
            <a:picLocks noChangeAspect="1" noChangeArrowheads="1"/>
          </p:cNvPicPr>
          <p:nvPr/>
        </p:nvPicPr>
        <p:blipFill>
          <a:blip r:embed="rId2" cstate="print"/>
          <a:srcRect/>
          <a:stretch>
            <a:fillRect/>
          </a:stretch>
        </p:blipFill>
        <p:spPr bwMode="auto">
          <a:xfrm>
            <a:off x="1187624" y="1484784"/>
            <a:ext cx="4752528" cy="4752528"/>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611</TotalTime>
  <Words>565</Words>
  <Application>Microsoft Office PowerPoint</Application>
  <PresentationFormat>Экран (4:3)</PresentationFormat>
  <Paragraphs>71</Paragraphs>
  <Slides>26</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Солнцестояние</vt:lpstr>
      <vt:lpstr>      ПРОЕКТ  «ДОБРЫЕ ДЕЛА  ДЛЯ   ШКОЛЫ»  (озеленение пришкольного участка,  оформление клумб, реставрация спортивной площадки на стадионе)  </vt:lpstr>
      <vt:lpstr>Слайд 2</vt:lpstr>
      <vt:lpstr>Слайд 3</vt:lpstr>
      <vt:lpstr>Диаметр нашей клумбы два метра</vt:lpstr>
      <vt:lpstr>Оформление клумбы №1</vt:lpstr>
      <vt:lpstr>Оформление клумбы №2</vt:lpstr>
      <vt:lpstr>Оформление клумбы №3</vt:lpstr>
      <vt:lpstr>Оформление клумбы №4</vt:lpstr>
      <vt:lpstr>Опрос респондентов</vt:lpstr>
      <vt:lpstr>Клумбы своими руками создать несложно, главное соблюдать некоторые простые рекомендации. Лучше, если все цветы будут располагаться группами, беспорядочное цветение не принесет желаемого визуального эффекта. Нужно не просто высаживать растения рядом друг с другом, а продумать какое-то логическое расположение для них. К примеру, круглую клумбу можно оформить из тонких колец разноплановых цветов или же акцентировать внимание на центр клумбы и поместить туда круг из ярких цветов, от которых отходят «лучики» других цветов. Прямоугольную клумбу можно оформить мягкими цветными волнами, а в квадратном цветнике отлично будет смотреться симметричная геометрия.</vt:lpstr>
      <vt:lpstr>Правила красивой клумбы: подбор цветов по высоте  Важную роль в оформлении клумбы играет правильное размещение растений "по росту". Если клумба представлена только с одной стороны, то более высокие растения должны находиться сзади, а самые низкие — на переднем крае клумбы. На цветочном островке среди газона место самых высоких в центре. Высокорослые многолетники определяют структуру клумбы. Их используют по отдельности или маленькими группами. Мы проанализировали группу цветов по цветовой окраске и высоте. </vt:lpstr>
      <vt:lpstr>Схема красивой клумбы </vt:lpstr>
      <vt:lpstr>Оформление территории вазонами с цветами</vt:lpstr>
      <vt:lpstr>Изготовление вазонов</vt:lpstr>
      <vt:lpstr>Схема изготовления вазонов</vt:lpstr>
      <vt:lpstr>Станки для обработки </vt:lpstr>
      <vt:lpstr>Инструменты для обработки</vt:lpstr>
      <vt:lpstr>Защита вазонов  от воздействия  внешней среды</vt:lpstr>
      <vt:lpstr>Слайд 19</vt:lpstr>
      <vt:lpstr>Купить и подготовить  семена к посадке</vt:lpstr>
      <vt:lpstr>Выращивание рассады цветов</vt:lpstr>
      <vt:lpstr>Вырастить рассаду цветов</vt:lpstr>
      <vt:lpstr>Стадион (спортивная площадка)</vt:lpstr>
      <vt:lpstr>Краска для спортивной площадки</vt:lpstr>
      <vt:lpstr>Необходимое количество бюджета на проект</vt:lpstr>
      <vt:lpstr>Спасибо за внимание Желаем всем удачи участники проекта: Чебыкин Сергей Серебренников Егор Маслакова Олеся Тихомирова Анна Егоров Петр Почмин Юрий Сысков Григорий Шевченко Татьяна</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«ДОБРЫЕ ДЕЛА ШКОЛЕ»</dc:title>
  <dc:creator>Юлия</dc:creator>
  <cp:lastModifiedBy>Евгения</cp:lastModifiedBy>
  <cp:revision>60</cp:revision>
  <cp:lastPrinted>2014-03-19T19:04:27Z</cp:lastPrinted>
  <dcterms:created xsi:type="dcterms:W3CDTF">2014-03-17T17:08:54Z</dcterms:created>
  <dcterms:modified xsi:type="dcterms:W3CDTF">2024-05-31T14:12:50Z</dcterms:modified>
</cp:coreProperties>
</file>