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67" r:id="rId3"/>
    <p:sldId id="257" r:id="rId4"/>
    <p:sldId id="261" r:id="rId5"/>
    <p:sldId id="265" r:id="rId6"/>
    <p:sldId id="264" r:id="rId7"/>
    <p:sldId id="259" r:id="rId8"/>
    <p:sldId id="256" r:id="rId9"/>
    <p:sldId id="260" r:id="rId10"/>
    <p:sldId id="262" r:id="rId11"/>
    <p:sldId id="26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06.07.2022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06.07.2022</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06.07.2022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06.07.2022</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06.07.2022</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06.07.2022</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06.07.2022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hyperlink" Target="https://cloud.mail.ru/public/gScW/EhxMK8ENw" TargetMode="Externa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467600" cy="274042"/>
          </a:xfrm>
        </p:spPr>
        <p:txBody>
          <a:bodyPr>
            <a:normAutofit fontScale="90000"/>
          </a:bodyPr>
          <a:lstStyle/>
          <a:p>
            <a:r>
              <a:rPr lang="ru-RU" sz="1400" dirty="0" smtClean="0">
                <a:solidFill>
                  <a:schemeClr val="tx1"/>
                </a:solidFill>
              </a:rPr>
              <a:t>         МБОУ «Барабинская ООШ им. Героя Советского Союза И.И.Черепанова»</a:t>
            </a:r>
            <a:endParaRPr lang="ru-RU" sz="1400" dirty="0">
              <a:solidFill>
                <a:schemeClr val="tx1"/>
              </a:solidFill>
            </a:endParaRPr>
          </a:p>
        </p:txBody>
      </p:sp>
      <p:sp>
        <p:nvSpPr>
          <p:cNvPr id="8" name="Заголовок 1"/>
          <p:cNvSpPr txBox="1">
            <a:spLocks/>
          </p:cNvSpPr>
          <p:nvPr/>
        </p:nvSpPr>
        <p:spPr>
          <a:xfrm>
            <a:off x="755576" y="980728"/>
            <a:ext cx="7467600" cy="1152128"/>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2400" b="0" i="0" u="none" strike="noStrike" kern="1200" cap="small" spc="0" normalizeH="0" baseline="0" noProof="0" dirty="0">
              <a:ln>
                <a:noFill/>
              </a:ln>
              <a:solidFill>
                <a:schemeClr val="tx1"/>
              </a:solidFill>
              <a:effectLst/>
              <a:uLnTx/>
              <a:uFillTx/>
              <a:latin typeface="+mj-lt"/>
              <a:ea typeface="+mj-ea"/>
              <a:cs typeface="+mj-cs"/>
            </a:endParaRPr>
          </a:p>
        </p:txBody>
      </p:sp>
      <p:sp>
        <p:nvSpPr>
          <p:cNvPr id="9" name="Заголовок 1"/>
          <p:cNvSpPr txBox="1">
            <a:spLocks/>
          </p:cNvSpPr>
          <p:nvPr/>
        </p:nvSpPr>
        <p:spPr>
          <a:xfrm>
            <a:off x="539552" y="5157192"/>
            <a:ext cx="8064896" cy="1440160"/>
          </a:xfrm>
          <a:prstGeom prst="rect">
            <a:avLst/>
          </a:prstGeom>
        </p:spPr>
        <p:txBody>
          <a:bodyPr vert="horz" anchor="b">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small" spc="0" normalizeH="0" baseline="0" noProof="0" dirty="0" smtClean="0">
                <a:ln>
                  <a:noFill/>
                </a:ln>
                <a:solidFill>
                  <a:srgbClr val="C00000"/>
                </a:solidFill>
                <a:effectLst/>
                <a:uLnTx/>
                <a:uFillTx/>
                <a:latin typeface="+mj-lt"/>
                <a:ea typeface="+mj-ea"/>
                <a:cs typeface="+mj-cs"/>
              </a:rPr>
              <a:t>Отчет</a:t>
            </a:r>
            <a:r>
              <a:rPr kumimoji="0" lang="ru-RU" sz="2400" b="1" i="0" u="none" strike="noStrike" kern="1200" cap="small" spc="0" normalizeH="0" noProof="0" dirty="0" smtClean="0">
                <a:ln>
                  <a:noFill/>
                </a:ln>
                <a:solidFill>
                  <a:srgbClr val="C00000"/>
                </a:solidFill>
                <a:effectLst/>
                <a:uLnTx/>
                <a:uFillTx/>
                <a:latin typeface="+mj-lt"/>
                <a:ea typeface="+mj-ea"/>
                <a:cs typeface="+mj-cs"/>
              </a:rPr>
              <a:t>  </a:t>
            </a:r>
            <a:r>
              <a:rPr lang="ru-RU" sz="2400" b="1" cap="small" dirty="0" smtClean="0">
                <a:solidFill>
                  <a:srgbClr val="C00000"/>
                </a:solidFill>
                <a:latin typeface="+mj-lt"/>
                <a:ea typeface="+mj-ea"/>
                <a:cs typeface="+mj-cs"/>
              </a:rPr>
              <a:t>участника</a:t>
            </a:r>
            <a:r>
              <a:rPr kumimoji="0" lang="ru-RU" sz="2400" b="1" i="0" u="none" strike="noStrike" kern="1200" cap="small" spc="0" normalizeH="0" noProof="0" dirty="0" smtClean="0">
                <a:ln>
                  <a:noFill/>
                </a:ln>
                <a:solidFill>
                  <a:srgbClr val="C00000"/>
                </a:solidFill>
                <a:effectLst/>
                <a:uLnTx/>
                <a:uFillTx/>
                <a:latin typeface="+mj-lt"/>
                <a:ea typeface="+mj-ea"/>
                <a:cs typeface="+mj-cs"/>
              </a:rPr>
              <a:t> конкурса «Время быть лидером»               Акции «Здоровое питание школьника» в рамках движения «Сделаем вместе!»</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cap="small" baseline="0" dirty="0" smtClean="0">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cap="small" baseline="0" dirty="0" smtClean="0">
                <a:latin typeface="+mj-lt"/>
                <a:ea typeface="+mj-ea"/>
                <a:cs typeface="+mj-cs"/>
              </a:rPr>
              <a:t>                </a:t>
            </a:r>
            <a:r>
              <a:rPr lang="ru-RU" b="1" cap="small" baseline="0" dirty="0" err="1" smtClean="0">
                <a:latin typeface="+mj-lt"/>
                <a:ea typeface="+mj-ea"/>
                <a:cs typeface="+mj-cs"/>
              </a:rPr>
              <a:t>Сысковой</a:t>
            </a:r>
            <a:r>
              <a:rPr lang="ru-RU" b="1" cap="small" baseline="0" dirty="0" smtClean="0">
                <a:latin typeface="+mj-lt"/>
                <a:ea typeface="+mj-ea"/>
                <a:cs typeface="+mj-cs"/>
              </a:rPr>
              <a:t>  Ларисы      ученицы 8 класса</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b="1" cap="small" baseline="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1" i="0" u="none" strike="noStrike" kern="1200" cap="small" spc="0" normalizeH="0" noProof="0" dirty="0" smtClean="0">
                <a:ln>
                  <a:noFill/>
                </a:ln>
                <a:solidFill>
                  <a:schemeClr val="tx1"/>
                </a:solidFill>
                <a:effectLst/>
                <a:uLnTx/>
                <a:uFillTx/>
                <a:latin typeface="+mj-lt"/>
                <a:ea typeface="+mj-ea"/>
                <a:cs typeface="+mj-cs"/>
              </a:rPr>
              <a:t>                 2022 год</a:t>
            </a:r>
            <a:endParaRPr kumimoji="0" lang="ru-RU" b="1" i="0" u="none" strike="noStrike" kern="1200" cap="small" spc="0" normalizeH="0" baseline="0" noProof="0" dirty="0">
              <a:ln>
                <a:noFill/>
              </a:ln>
              <a:solidFill>
                <a:schemeClr val="tx1"/>
              </a:solidFill>
              <a:effectLst/>
              <a:uLnTx/>
              <a:uFillTx/>
              <a:latin typeface="+mj-lt"/>
              <a:ea typeface="+mj-ea"/>
              <a:cs typeface="+mj-cs"/>
            </a:endParaRPr>
          </a:p>
        </p:txBody>
      </p:sp>
      <p:pic>
        <p:nvPicPr>
          <p:cNvPr id="10" name="Picture 2" descr="C:\Users\бараба\Desktop\фото дети\IMG_20210528_113038.jpg"/>
          <p:cNvPicPr>
            <a:picLocks noGrp="1" noChangeAspect="1" noChangeArrowheads="1"/>
          </p:cNvPicPr>
          <p:nvPr>
            <p:ph sz="quarter" idx="1"/>
          </p:nvPr>
        </p:nvPicPr>
        <p:blipFill>
          <a:blip r:embed="rId2" cstate="print"/>
          <a:srcRect/>
          <a:stretch>
            <a:fillRect/>
          </a:stretch>
        </p:blipFill>
        <p:spPr bwMode="auto">
          <a:xfrm>
            <a:off x="2998589" y="981075"/>
            <a:ext cx="2970610" cy="39608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274638"/>
            <a:ext cx="5544616" cy="2722314"/>
          </a:xfrm>
        </p:spPr>
        <p:txBody>
          <a:bodyPr>
            <a:normAutofit fontScale="90000"/>
          </a:bodyPr>
          <a:lstStyle/>
          <a:p>
            <a:pPr indent="457200" algn="just"/>
            <a:r>
              <a:rPr lang="ru-RU" sz="1100" dirty="0" smtClean="0">
                <a:solidFill>
                  <a:schemeClr val="tx1"/>
                </a:solidFill>
                <a:latin typeface="Times New Roman" pitchFamily="18" charset="0"/>
                <a:cs typeface="Times New Roman" pitchFamily="18" charset="0"/>
              </a:rPr>
              <a:t>Когда у нас в школе был фотоконкурс «Я и мои питомцы», я увидела фотографии </a:t>
            </a:r>
            <a:r>
              <a:rPr lang="ru-RU" sz="1100" dirty="0" err="1" smtClean="0">
                <a:solidFill>
                  <a:schemeClr val="tx1"/>
                </a:solidFill>
                <a:latin typeface="Times New Roman" pitchFamily="18" charset="0"/>
                <a:cs typeface="Times New Roman" pitchFamily="18" charset="0"/>
              </a:rPr>
              <a:t>Ишмекеева</a:t>
            </a:r>
            <a:r>
              <a:rPr lang="ru-RU" sz="1100" dirty="0" smtClean="0">
                <a:solidFill>
                  <a:schemeClr val="tx1"/>
                </a:solidFill>
                <a:latin typeface="Times New Roman" pitchFamily="18" charset="0"/>
                <a:cs typeface="Times New Roman" pitchFamily="18" charset="0"/>
              </a:rPr>
              <a:t> Максима, он инвалид с детства, у него серьёзные проблемы со зрением. На них Максим со своими домашними животными:  коровой </a:t>
            </a:r>
            <a:r>
              <a:rPr lang="ru-RU" sz="1100" dirty="0" err="1" smtClean="0">
                <a:solidFill>
                  <a:schemeClr val="tx1"/>
                </a:solidFill>
                <a:latin typeface="Times New Roman" pitchFamily="18" charset="0"/>
                <a:cs typeface="Times New Roman" pitchFamily="18" charset="0"/>
              </a:rPr>
              <a:t>Муренкой</a:t>
            </a:r>
            <a:r>
              <a:rPr lang="ru-RU" sz="1100" dirty="0" smtClean="0">
                <a:solidFill>
                  <a:schemeClr val="tx1"/>
                </a:solidFill>
                <a:latin typeface="Times New Roman" pitchFamily="18" charset="0"/>
                <a:cs typeface="Times New Roman" pitchFamily="18" charset="0"/>
              </a:rPr>
              <a:t> и большим, просто огромным </a:t>
            </a:r>
            <a:r>
              <a:rPr lang="ru-RU" sz="1100" dirty="0" err="1" smtClean="0">
                <a:solidFill>
                  <a:schemeClr val="tx1"/>
                </a:solidFill>
                <a:latin typeface="Times New Roman" pitchFamily="18" charset="0"/>
                <a:cs typeface="Times New Roman" pitchFamily="18" charset="0"/>
              </a:rPr>
              <a:t>кролом</a:t>
            </a:r>
            <a:r>
              <a:rPr lang="ru-RU" sz="1100" dirty="0" smtClean="0">
                <a:solidFill>
                  <a:schemeClr val="tx1"/>
                </a:solidFill>
                <a:latin typeface="Times New Roman" pitchFamily="18" charset="0"/>
                <a:cs typeface="Times New Roman" pitchFamily="18" charset="0"/>
              </a:rPr>
              <a:t>  </a:t>
            </a:r>
            <a:r>
              <a:rPr lang="ru-RU" sz="1100" dirty="0" err="1" smtClean="0">
                <a:solidFill>
                  <a:schemeClr val="tx1"/>
                </a:solidFill>
                <a:latin typeface="Times New Roman" pitchFamily="18" charset="0"/>
                <a:cs typeface="Times New Roman" pitchFamily="18" charset="0"/>
              </a:rPr>
              <a:t>Пушистиком</a:t>
            </a:r>
            <a:r>
              <a:rPr lang="ru-RU" sz="1100" dirty="0" smtClean="0">
                <a:solidFill>
                  <a:schemeClr val="tx1"/>
                </a:solidFill>
                <a:latin typeface="Times New Roman" pitchFamily="18" charset="0"/>
                <a:cs typeface="Times New Roman" pitchFamily="18" charset="0"/>
              </a:rPr>
              <a:t>. И мне пришла идея рассказать ребятам о пользе молока и блюдах из него. Раньше в деревнях почти в каждой семье были коровы, козы, куры, гуси. Сейчас таких семей осталось очень мало. Можно ходить к Максиму на экскурсию на их семейное подворье. Папа у него разводит пчел, Максим помогает кормить крольчат, мама ухаживает за коровой, курами. Рассказывая о пользе молока, я выяснила, что едят на завтрак  наши ребят. Оказалось, что не все дети дома правильно завтракают. Есть даже те, кто дома ничего не ест с утра. Тут и родилась идея научить ребят готовить вкусную и полезную кашу. Ведь скоро каникулы, и можно самому приготовить хороший завтрак. Рассказав о разных крупах, мы с ребятами приготовили рисовую кашу. Ох, и вкусна она была, ведь сварили ее мы сами! Нам помогала </a:t>
            </a:r>
            <a:r>
              <a:rPr lang="ru-RU" sz="1100" dirty="0" err="1" smtClean="0">
                <a:solidFill>
                  <a:schemeClr val="tx1"/>
                </a:solidFill>
                <a:latin typeface="Times New Roman" pitchFamily="18" charset="0"/>
                <a:cs typeface="Times New Roman" pitchFamily="18" charset="0"/>
              </a:rPr>
              <a:t>Омелькова</a:t>
            </a:r>
            <a:r>
              <a:rPr lang="ru-RU" sz="1100" dirty="0" smtClean="0">
                <a:solidFill>
                  <a:schemeClr val="tx1"/>
                </a:solidFill>
                <a:latin typeface="Times New Roman" pitchFamily="18" charset="0"/>
                <a:cs typeface="Times New Roman" pitchFamily="18" charset="0"/>
              </a:rPr>
              <a:t> М.В., наш педагог. Скажу по секрету, я тоже училась с ними  готовить. .. 05.05.2022</a:t>
            </a:r>
            <a:endParaRPr lang="ru-RU" sz="1100" dirty="0">
              <a:solidFill>
                <a:schemeClr val="tx1"/>
              </a:solidFill>
              <a:latin typeface="Times New Roman" pitchFamily="18" charset="0"/>
              <a:cs typeface="Times New Roman" pitchFamily="18" charset="0"/>
            </a:endParaRPr>
          </a:p>
        </p:txBody>
      </p:sp>
      <p:pic>
        <p:nvPicPr>
          <p:cNvPr id="7170" name="Picture 2" descr="C:\Users\бараба\Desktop\здоровое питание 2022\22-05-2022_19-19-07\25-05-2022_08-43-12\IMG-20211126-WA0043.jpg"/>
          <p:cNvPicPr>
            <a:picLocks noChangeAspect="1" noChangeArrowheads="1"/>
          </p:cNvPicPr>
          <p:nvPr/>
        </p:nvPicPr>
        <p:blipFill>
          <a:blip r:embed="rId2" cstate="print"/>
          <a:srcRect/>
          <a:stretch>
            <a:fillRect/>
          </a:stretch>
        </p:blipFill>
        <p:spPr bwMode="auto">
          <a:xfrm>
            <a:off x="323528" y="3212976"/>
            <a:ext cx="2592722" cy="3456963"/>
          </a:xfrm>
          <a:prstGeom prst="rect">
            <a:avLst/>
          </a:prstGeom>
          <a:noFill/>
        </p:spPr>
      </p:pic>
      <p:pic>
        <p:nvPicPr>
          <p:cNvPr id="7171" name="Picture 3" descr="C:\Users\бараба\Desktop\здоровое питание 2022\22-05-2022_19-19-07\25-05-2022_08-43-12\IMG-20211126-WA0042.jpg"/>
          <p:cNvPicPr>
            <a:picLocks noChangeAspect="1" noChangeArrowheads="1"/>
          </p:cNvPicPr>
          <p:nvPr/>
        </p:nvPicPr>
        <p:blipFill>
          <a:blip r:embed="rId3" cstate="print"/>
          <a:srcRect/>
          <a:stretch>
            <a:fillRect/>
          </a:stretch>
        </p:blipFill>
        <p:spPr bwMode="auto">
          <a:xfrm>
            <a:off x="6156176" y="3212976"/>
            <a:ext cx="2585343" cy="3447124"/>
          </a:xfrm>
          <a:prstGeom prst="rect">
            <a:avLst/>
          </a:prstGeom>
          <a:noFill/>
        </p:spPr>
      </p:pic>
      <p:pic>
        <p:nvPicPr>
          <p:cNvPr id="7172" name="Picture 4" descr="C:\Users\бараба\Desktop\здоровое питание 2022\22-05-2022_19-19-07\25-05-2022_08-43-33\IMG-20211127-WA0010.jpg"/>
          <p:cNvPicPr>
            <a:picLocks noChangeAspect="1" noChangeArrowheads="1"/>
          </p:cNvPicPr>
          <p:nvPr/>
        </p:nvPicPr>
        <p:blipFill>
          <a:blip r:embed="rId4" cstate="print"/>
          <a:srcRect/>
          <a:stretch>
            <a:fillRect/>
          </a:stretch>
        </p:blipFill>
        <p:spPr bwMode="auto">
          <a:xfrm>
            <a:off x="3275856" y="3212976"/>
            <a:ext cx="2592288" cy="3454224"/>
          </a:xfrm>
          <a:prstGeom prst="rect">
            <a:avLst/>
          </a:prstGeom>
          <a:noFill/>
        </p:spPr>
      </p:pic>
      <p:pic>
        <p:nvPicPr>
          <p:cNvPr id="7" name="Picture 3" descr="C:\Users\бараба\Desktop\здоровое питание 2022\22-05-2022_19-19-07\IMG_20220525_103755.jpg"/>
          <p:cNvPicPr>
            <a:picLocks noGrp="1" noChangeAspect="1" noChangeArrowheads="1"/>
          </p:cNvPicPr>
          <p:nvPr>
            <p:ph sz="quarter" idx="1"/>
          </p:nvPr>
        </p:nvPicPr>
        <p:blipFill>
          <a:blip r:embed="rId5" cstate="print"/>
          <a:srcRect/>
          <a:stretch>
            <a:fillRect/>
          </a:stretch>
        </p:blipFill>
        <p:spPr bwMode="auto">
          <a:xfrm>
            <a:off x="323528" y="980728"/>
            <a:ext cx="2637983" cy="2016224"/>
          </a:xfrm>
          <a:prstGeom prst="rect">
            <a:avLst/>
          </a:prstGeom>
          <a:noFill/>
        </p:spPr>
      </p:pic>
      <p:sp>
        <p:nvSpPr>
          <p:cNvPr id="8" name="Прямоугольник 7"/>
          <p:cNvSpPr/>
          <p:nvPr/>
        </p:nvSpPr>
        <p:spPr>
          <a:xfrm>
            <a:off x="539552" y="260648"/>
            <a:ext cx="6192688" cy="646331"/>
          </a:xfrm>
          <a:prstGeom prst="rect">
            <a:avLst/>
          </a:prstGeom>
        </p:spPr>
        <p:txBody>
          <a:bodyPr wrap="square">
            <a:spAutoFit/>
          </a:bodyPr>
          <a:lstStyle/>
          <a:p>
            <a:r>
              <a:rPr lang="ru-RU" b="1" dirty="0" smtClean="0">
                <a:solidFill>
                  <a:srgbClr val="C00000"/>
                </a:solidFill>
              </a:rPr>
              <a:t>                                         Вкусная </a:t>
            </a:r>
            <a:r>
              <a:rPr lang="ru-RU" b="1" dirty="0" smtClean="0">
                <a:solidFill>
                  <a:srgbClr val="C00000"/>
                </a:solidFill>
              </a:rPr>
              <a:t>каша</a:t>
            </a:r>
            <a:r>
              <a:rPr lang="ru-RU" dirty="0" smtClean="0">
                <a:solidFill>
                  <a:srgbClr val="C00000"/>
                </a:solidFill>
              </a:rPr>
              <a:t/>
            </a:r>
            <a:br>
              <a:rPr lang="ru-RU" dirty="0" smtClean="0">
                <a:solidFill>
                  <a:srgbClr val="C00000"/>
                </a:solidFill>
              </a:rPr>
            </a:br>
            <a:endParaRPr lang="ru-RU"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00"/>
            <a:ext cx="7056784" cy="936104"/>
          </a:xfrm>
        </p:spPr>
        <p:txBody>
          <a:bodyPr>
            <a:noAutofit/>
          </a:bodyPr>
          <a:lstStyle/>
          <a:p>
            <a:pPr algn="ctr"/>
            <a:r>
              <a:rPr lang="ru-RU" sz="1800" b="1" dirty="0" smtClean="0">
                <a:solidFill>
                  <a:srgbClr val="C00000"/>
                </a:solidFill>
              </a:rPr>
              <a:t>Знакомьтесь, мой брат Григорий</a:t>
            </a:r>
            <a:br>
              <a:rPr lang="ru-RU" sz="1800" b="1" dirty="0" smtClean="0">
                <a:solidFill>
                  <a:srgbClr val="C00000"/>
                </a:solidFill>
              </a:rPr>
            </a:br>
            <a:endParaRPr lang="ru-RU" sz="1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79512" y="476672"/>
            <a:ext cx="8424936" cy="2232248"/>
          </a:xfrm>
        </p:spPr>
        <p:txBody>
          <a:bodyPr>
            <a:normAutofit fontScale="85000" lnSpcReduction="20000"/>
          </a:bodyPr>
          <a:lstStyle/>
          <a:p>
            <a:pPr marL="0" algn="just">
              <a:spcBef>
                <a:spcPts val="0"/>
              </a:spcBef>
              <a:buNone/>
            </a:pPr>
            <a:r>
              <a:rPr lang="ru-RU" sz="1700" dirty="0" smtClean="0"/>
              <a:t>Он учится в 6 классе, занимается настольным теннисом, любит вкусно покушать. Но часто </a:t>
            </a:r>
            <a:r>
              <a:rPr lang="ru-RU" sz="1700" dirty="0" smtClean="0"/>
              <a:t>остается </a:t>
            </a:r>
            <a:r>
              <a:rPr lang="ru-RU" sz="1700" dirty="0" smtClean="0"/>
              <a:t>один дома. Гриша был на всех мастер-классах в школе, выращивал зелень на подоконнике, варил с нами кашу… И вот у него появилось желание самому приготовить для нас, четырех сестер и мамы, которая приходит уставшая с работы, вкусный ужин.</a:t>
            </a:r>
          </a:p>
          <a:p>
            <a:pPr marL="0" algn="just">
              <a:spcBef>
                <a:spcPts val="0"/>
              </a:spcBef>
              <a:buNone/>
            </a:pPr>
            <a:r>
              <a:rPr lang="ru-RU" sz="1700" dirty="0" smtClean="0"/>
              <a:t>Я и моя старшая сестра- куратор Кристина, конечно, согласились ему помочь. Под нашим руководством Григорий самостоятельно приготовил  омлет, сварил рожки, пожарил котлеты. Я очень рада за него! Он удивил и накормил нашу маму, рассказал об этом опыте своим одноклассникам, а я поверила в себя, в свои силы и возможности. Оказывается,  и я могу кого-то научить, кого-то поддержать, направить, объяснить, предложить, найти выход из любой ситуации и повести за собой. Я, та девчонка, которая никогда не была первой, не была лидером, сейчас  могу так себя назвать. Теперь ко мне приходят ребята, со мной советуются, предлагают свои идеи, и мы их вместе воплощаем в жизнь. И это здорово! </a:t>
            </a:r>
          </a:p>
          <a:p>
            <a:pPr marL="0" algn="just">
              <a:spcBef>
                <a:spcPts val="0"/>
              </a:spcBef>
              <a:buNone/>
            </a:pPr>
            <a:endParaRPr lang="ru-RU" sz="1400" dirty="0"/>
          </a:p>
        </p:txBody>
      </p:sp>
      <p:pic>
        <p:nvPicPr>
          <p:cNvPr id="8194" name="Picture 2" descr="C:\Users\бараба\Desktop\здоровое питание 2022\22-05-2022_19-19-07\25-05-2022_08-44-45\IMG-20211208-WA0000.jpg"/>
          <p:cNvPicPr>
            <a:picLocks noChangeAspect="1" noChangeArrowheads="1"/>
          </p:cNvPicPr>
          <p:nvPr/>
        </p:nvPicPr>
        <p:blipFill>
          <a:blip r:embed="rId2" cstate="print"/>
          <a:srcRect b="23622"/>
          <a:stretch>
            <a:fillRect/>
          </a:stretch>
        </p:blipFill>
        <p:spPr bwMode="auto">
          <a:xfrm>
            <a:off x="3635896" y="4941168"/>
            <a:ext cx="1255667" cy="1722154"/>
          </a:xfrm>
          <a:prstGeom prst="rect">
            <a:avLst/>
          </a:prstGeom>
          <a:noFill/>
        </p:spPr>
      </p:pic>
      <p:pic>
        <p:nvPicPr>
          <p:cNvPr id="8195" name="Picture 3" descr="C:\Users\бараба\Desktop\здоровое питание 2022\22-05-2022_19-19-07\25-05-2022_08-44-45\IMG-20211208-WA0002.jpg"/>
          <p:cNvPicPr>
            <a:picLocks noChangeAspect="1" noChangeArrowheads="1"/>
          </p:cNvPicPr>
          <p:nvPr/>
        </p:nvPicPr>
        <p:blipFill>
          <a:blip r:embed="rId3" cstate="print"/>
          <a:srcRect b="17717"/>
          <a:stretch>
            <a:fillRect/>
          </a:stretch>
        </p:blipFill>
        <p:spPr bwMode="auto">
          <a:xfrm>
            <a:off x="5076056" y="4951006"/>
            <a:ext cx="1152128" cy="1685352"/>
          </a:xfrm>
          <a:prstGeom prst="rect">
            <a:avLst/>
          </a:prstGeom>
          <a:noFill/>
        </p:spPr>
      </p:pic>
      <p:pic>
        <p:nvPicPr>
          <p:cNvPr id="8197" name="Picture 5" descr="C:\Users\бараба\Desktop\здоровое питание 2022\22-05-2022_19-19-07\25-05-2022_08-44-45\IMG-20211208-WA0005.jpg"/>
          <p:cNvPicPr>
            <a:picLocks noChangeAspect="1" noChangeArrowheads="1"/>
          </p:cNvPicPr>
          <p:nvPr/>
        </p:nvPicPr>
        <p:blipFill>
          <a:blip r:embed="rId4" cstate="print"/>
          <a:srcRect/>
          <a:stretch>
            <a:fillRect/>
          </a:stretch>
        </p:blipFill>
        <p:spPr bwMode="auto">
          <a:xfrm>
            <a:off x="251520" y="4941168"/>
            <a:ext cx="3096344" cy="1741693"/>
          </a:xfrm>
          <a:prstGeom prst="rect">
            <a:avLst/>
          </a:prstGeom>
          <a:noFill/>
        </p:spPr>
      </p:pic>
      <p:pic>
        <p:nvPicPr>
          <p:cNvPr id="8198" name="Picture 6" descr="C:\Users\бараба\Desktop\здоровое питание 2022\22-05-2022_19-19-07\25-05-2022_08-44-45\IMG-20211208-WA0004.jpg"/>
          <p:cNvPicPr>
            <a:picLocks noChangeAspect="1" noChangeArrowheads="1"/>
          </p:cNvPicPr>
          <p:nvPr/>
        </p:nvPicPr>
        <p:blipFill>
          <a:blip r:embed="rId5" cstate="print"/>
          <a:srcRect/>
          <a:stretch>
            <a:fillRect/>
          </a:stretch>
        </p:blipFill>
        <p:spPr bwMode="auto">
          <a:xfrm>
            <a:off x="6444208" y="2620910"/>
            <a:ext cx="2247329" cy="3995252"/>
          </a:xfrm>
          <a:prstGeom prst="rect">
            <a:avLst/>
          </a:prstGeom>
          <a:noFill/>
        </p:spPr>
      </p:pic>
      <p:sp>
        <p:nvSpPr>
          <p:cNvPr id="3073" name="Rectangle 1"/>
          <p:cNvSpPr>
            <a:spLocks noChangeArrowheads="1"/>
          </p:cNvSpPr>
          <p:nvPr/>
        </p:nvSpPr>
        <p:spPr bwMode="auto">
          <a:xfrm>
            <a:off x="251520" y="2494199"/>
            <a:ext cx="6048672"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Спасибо вашему проекту</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за то, что помогаете нам, детям из глубинки, быть на одной волне с той жизнью, которая проходит в больших городах… Теперь я знаю то, что, когда я поступлю в колледж, я не буду «серой мышкой», я смогу предложить и свои идеи, и свой опыт, пропагандируя здоровое питание, здоровый образ жизни. Ведь у нас совсем другая жизнь, более спокойная, степенная, но очень красивая и чистая. Места у нас замечательные! Возможно, выучившись на кондитера, я вернусь в свой край и открою здесь свое дело. Через два года в нашу школу вернется еще одна моя старшая сестра, Жанна,</a:t>
            </a:r>
            <a:r>
              <a:rPr kumimoji="0" lang="ru-RU"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с</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ейчас она получает</a:t>
            </a:r>
            <a:r>
              <a:rPr kumimoji="0" lang="ru-RU"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профессию учитель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физической культуры.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Вот такая у меня замечательная семья и любимая школа!</a:t>
            </a:r>
            <a:r>
              <a:rPr kumimoji="0" lang="ru-RU"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бараба\Desktop\здоровое питание 2022\26-05-2022_06-53-40\IMG_20220526_081710.jpg"/>
          <p:cNvPicPr>
            <a:picLocks noChangeAspect="1" noChangeArrowheads="1"/>
          </p:cNvPicPr>
          <p:nvPr/>
        </p:nvPicPr>
        <p:blipFill>
          <a:blip r:embed="rId2" cstate="print"/>
          <a:srcRect/>
          <a:stretch>
            <a:fillRect/>
          </a:stretch>
        </p:blipFill>
        <p:spPr bwMode="auto">
          <a:xfrm>
            <a:off x="251520" y="3068960"/>
            <a:ext cx="1619672" cy="2159563"/>
          </a:xfrm>
          <a:prstGeom prst="rect">
            <a:avLst/>
          </a:prstGeom>
          <a:noFill/>
        </p:spPr>
      </p:pic>
      <p:sp>
        <p:nvSpPr>
          <p:cNvPr id="2" name="Заголовок 1"/>
          <p:cNvSpPr>
            <a:spLocks noGrp="1"/>
          </p:cNvSpPr>
          <p:nvPr>
            <p:ph type="title"/>
          </p:nvPr>
        </p:nvSpPr>
        <p:spPr>
          <a:xfrm>
            <a:off x="323528" y="476672"/>
            <a:ext cx="8280920" cy="2592288"/>
          </a:xfrm>
        </p:spPr>
        <p:txBody>
          <a:bodyPr>
            <a:normAutofit fontScale="90000"/>
          </a:bodyPr>
          <a:lstStyle/>
          <a:p>
            <a:pPr indent="457200" algn="just"/>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Я живу в небольшой деревне Большие </a:t>
            </a:r>
            <a:r>
              <a:rPr lang="ru-RU" sz="1400" dirty="0" err="1" smtClean="0">
                <a:solidFill>
                  <a:schemeClr val="tx1"/>
                </a:solidFill>
                <a:latin typeface="Times New Roman" pitchFamily="18" charset="0"/>
                <a:cs typeface="Times New Roman" pitchFamily="18" charset="0"/>
              </a:rPr>
              <a:t>Карзи</a:t>
            </a:r>
            <a:r>
              <a:rPr lang="ru-RU" sz="1400" dirty="0" smtClean="0">
                <a:solidFill>
                  <a:schemeClr val="tx1"/>
                </a:solidFill>
                <a:latin typeface="Times New Roman" pitchFamily="18" charset="0"/>
                <a:cs typeface="Times New Roman" pitchFamily="18" charset="0"/>
              </a:rPr>
              <a:t> Свердловской области </a:t>
            </a:r>
            <a:r>
              <a:rPr lang="ru-RU" sz="1400" dirty="0" err="1" smtClean="0">
                <a:solidFill>
                  <a:schemeClr val="tx1"/>
                </a:solidFill>
                <a:latin typeface="Times New Roman" pitchFamily="18" charset="0"/>
                <a:cs typeface="Times New Roman" pitchFamily="18" charset="0"/>
              </a:rPr>
              <a:t>Артинского</a:t>
            </a:r>
            <a:r>
              <a:rPr lang="ru-RU" sz="14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района. </a:t>
            </a:r>
            <a:r>
              <a:rPr lang="ru-RU" sz="1400" dirty="0" smtClean="0">
                <a:solidFill>
                  <a:schemeClr val="tx1"/>
                </a:solidFill>
                <a:latin typeface="Times New Roman" pitchFamily="18" charset="0"/>
                <a:cs typeface="Times New Roman" pitchFamily="18" charset="0"/>
              </a:rPr>
              <a:t>Моя школа находится в соседнем селе </a:t>
            </a:r>
            <a:r>
              <a:rPr lang="ru-RU" sz="1400" dirty="0" err="1" smtClean="0">
                <a:solidFill>
                  <a:schemeClr val="tx1"/>
                </a:solidFill>
                <a:latin typeface="Times New Roman" pitchFamily="18" charset="0"/>
                <a:cs typeface="Times New Roman" pitchFamily="18" charset="0"/>
              </a:rPr>
              <a:t>Бараба</a:t>
            </a:r>
            <a:r>
              <a:rPr lang="ru-RU" sz="1400" dirty="0" smtClean="0">
                <a:solidFill>
                  <a:schemeClr val="tx1"/>
                </a:solidFill>
                <a:latin typeface="Times New Roman" pitchFamily="18" charset="0"/>
                <a:cs typeface="Times New Roman" pitchFamily="18" charset="0"/>
              </a:rPr>
              <a:t>. В школу приезжают ребята из трех  сел. Учеников у нас немного, и мы живём, как одна большая семья. В этом году я впервые присоединилась к такой масштабной акции. Боялась, переживала, сомневалась, будут ли меня ребята слушать. Но мне подсказали, что главное поверить в себя, а кураторы и ребята обязательно поддержат. Так и получилось! Спасибо всем ученикам нашей школы, педагогам и кураторам! У меня большая дружная семья: три старших сестры и младший брат. А тема эта мне близка еще и потому, что моя мама, Алена Валерьевна, училась в нашей школе и теперь работает заведующей школьной столовой. Моя старшая сестра, Кристина,  закончила нашу школу в  2015 году и вернулась в неё работать поваром. И это у неё отлично получается, всем нравятся блюда, приготовленные с любовью!  Я учусь в 8 классе и думаю продолжить династию кулинаров, возможно, я буду кондитером. Мой младший брат  учится в 6 классе, он у нас спортсмен, занимается настольным теннисом и любит вкусно  покушать.</a:t>
            </a:r>
            <a:endParaRPr lang="ru-RU" sz="1400" dirty="0">
              <a:solidFill>
                <a:schemeClr val="tx1"/>
              </a:solidFill>
              <a:latin typeface="Times New Roman" pitchFamily="18" charset="0"/>
              <a:cs typeface="Times New Roman" pitchFamily="18" charset="0"/>
            </a:endParaRPr>
          </a:p>
        </p:txBody>
      </p:sp>
      <p:sp>
        <p:nvSpPr>
          <p:cNvPr id="4" name="Прямоугольник 3"/>
          <p:cNvSpPr/>
          <p:nvPr/>
        </p:nvSpPr>
        <p:spPr>
          <a:xfrm>
            <a:off x="1979712" y="1"/>
            <a:ext cx="4572000" cy="646331"/>
          </a:xfrm>
          <a:prstGeom prst="rect">
            <a:avLst/>
          </a:prstGeom>
        </p:spPr>
        <p:txBody>
          <a:bodyPr wrap="square">
            <a:spAutoFit/>
          </a:bodyPr>
          <a:lstStyle/>
          <a:p>
            <a:r>
              <a:rPr lang="ru-RU" dirty="0" smtClean="0">
                <a:solidFill>
                  <a:srgbClr val="C00000"/>
                </a:solidFill>
              </a:rPr>
              <a:t/>
            </a:r>
            <a:br>
              <a:rPr lang="ru-RU" dirty="0" smtClean="0">
                <a:solidFill>
                  <a:srgbClr val="C00000"/>
                </a:solidFill>
              </a:rPr>
            </a:br>
            <a:r>
              <a:rPr lang="ru-RU" dirty="0" smtClean="0">
                <a:solidFill>
                  <a:srgbClr val="C00000"/>
                </a:solidFill>
              </a:rPr>
              <a:t>Здравствуйте, это </a:t>
            </a:r>
            <a:r>
              <a:rPr lang="ru-RU" b="1" dirty="0" smtClean="0">
                <a:solidFill>
                  <a:srgbClr val="C00000"/>
                </a:solidFill>
              </a:rPr>
              <a:t>Лариса…</a:t>
            </a:r>
            <a:endParaRPr lang="ru-RU" dirty="0"/>
          </a:p>
        </p:txBody>
      </p:sp>
      <p:pic>
        <p:nvPicPr>
          <p:cNvPr id="1027" name="Picture 3" descr="C:\Users\бараба\Desktop\Ольга Яковл\конкурс столовая\статья про село Бараба и школу\IMG_20181216_143138.jpg"/>
          <p:cNvPicPr>
            <a:picLocks noGrp="1" noChangeAspect="1" noChangeArrowheads="1"/>
          </p:cNvPicPr>
          <p:nvPr>
            <p:ph sz="quarter" idx="1"/>
          </p:nvPr>
        </p:nvPicPr>
        <p:blipFill>
          <a:blip r:embed="rId3" cstate="print"/>
          <a:srcRect/>
          <a:stretch>
            <a:fillRect/>
          </a:stretch>
        </p:blipFill>
        <p:spPr bwMode="auto">
          <a:xfrm>
            <a:off x="1043608" y="4581128"/>
            <a:ext cx="4457959" cy="2133203"/>
          </a:xfrm>
          <a:prstGeom prst="rect">
            <a:avLst/>
          </a:prstGeom>
          <a:noFill/>
        </p:spPr>
      </p:pic>
      <p:pic>
        <p:nvPicPr>
          <p:cNvPr id="3" name="Picture 3" descr="C:\Users\бараба\Desktop\здоровое питание 2022\26-05-2022_06-53-40\IMG_20220526_085148.jpg"/>
          <p:cNvPicPr>
            <a:picLocks noChangeAspect="1" noChangeArrowheads="1"/>
          </p:cNvPicPr>
          <p:nvPr/>
        </p:nvPicPr>
        <p:blipFill>
          <a:blip r:embed="rId4" cstate="print"/>
          <a:srcRect/>
          <a:stretch>
            <a:fillRect/>
          </a:stretch>
        </p:blipFill>
        <p:spPr bwMode="auto">
          <a:xfrm>
            <a:off x="5519042" y="3284984"/>
            <a:ext cx="3148834" cy="340761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47248" cy="1124744"/>
          </a:xfrm>
        </p:spPr>
        <p:txBody>
          <a:bodyPr>
            <a:noAutofit/>
          </a:bodyPr>
          <a:lstStyle/>
          <a:p>
            <a:r>
              <a:rPr lang="ru-RU" sz="1400" b="1" dirty="0" smtClean="0">
                <a:solidFill>
                  <a:srgbClr val="C00000"/>
                </a:solidFill>
              </a:rPr>
              <a:t>Мастер-класс «Салат «Витаминный»,  </a:t>
            </a:r>
            <a:br>
              <a:rPr lang="ru-RU" sz="1400" b="1" dirty="0" smtClean="0">
                <a:solidFill>
                  <a:srgbClr val="C00000"/>
                </a:solidFill>
              </a:rPr>
            </a:br>
            <a:r>
              <a:rPr lang="ru-RU" sz="1400" b="1" dirty="0" smtClean="0">
                <a:solidFill>
                  <a:srgbClr val="C00000"/>
                </a:solidFill>
              </a:rPr>
              <a:t>                    фотоконкурс «Любимый напиток»,</a:t>
            </a:r>
            <a:br>
              <a:rPr lang="ru-RU" sz="1400" b="1" dirty="0" smtClean="0">
                <a:solidFill>
                  <a:srgbClr val="C00000"/>
                </a:solidFill>
              </a:rPr>
            </a:br>
            <a:r>
              <a:rPr lang="ru-RU" sz="1400" b="1" dirty="0" smtClean="0">
                <a:solidFill>
                  <a:srgbClr val="C00000"/>
                </a:solidFill>
              </a:rPr>
              <a:t>                                              канапе «Фруктовый взрыв», </a:t>
            </a:r>
            <a:br>
              <a:rPr lang="ru-RU" sz="1400" b="1" dirty="0" smtClean="0">
                <a:solidFill>
                  <a:srgbClr val="C00000"/>
                </a:solidFill>
              </a:rPr>
            </a:br>
            <a:r>
              <a:rPr lang="ru-RU" sz="1400" b="1" dirty="0" smtClean="0">
                <a:solidFill>
                  <a:srgbClr val="C00000"/>
                </a:solidFill>
              </a:rPr>
              <a:t>                                                                    сервировка стола к празднику…</a:t>
            </a:r>
            <a:endParaRPr lang="ru-RU" sz="1400" b="1" dirty="0">
              <a:solidFill>
                <a:srgbClr val="C00000"/>
              </a:solidFill>
            </a:endParaRPr>
          </a:p>
        </p:txBody>
      </p:sp>
      <p:pic>
        <p:nvPicPr>
          <p:cNvPr id="1026" name="Picture 2" descr="C:\Users\бараба\Desktop\здоровое питание 2022\TpaX3hywBLE.jpg"/>
          <p:cNvPicPr>
            <a:picLocks noChangeAspect="1" noChangeArrowheads="1"/>
          </p:cNvPicPr>
          <p:nvPr/>
        </p:nvPicPr>
        <p:blipFill>
          <a:blip r:embed="rId2" cstate="print"/>
          <a:srcRect/>
          <a:stretch>
            <a:fillRect/>
          </a:stretch>
        </p:blipFill>
        <p:spPr bwMode="auto">
          <a:xfrm>
            <a:off x="5364088" y="3356992"/>
            <a:ext cx="3305349" cy="3305350"/>
          </a:xfrm>
          <a:prstGeom prst="rect">
            <a:avLst/>
          </a:prstGeom>
          <a:noFill/>
        </p:spPr>
      </p:pic>
      <p:pic>
        <p:nvPicPr>
          <p:cNvPr id="5" name="Picture 3" descr="C:\Users\бараба\Desktop\здоровое питание 2022\IMG_20200214_091307.jpg"/>
          <p:cNvPicPr>
            <a:picLocks noGrp="1" noChangeAspect="1" noChangeArrowheads="1"/>
          </p:cNvPicPr>
          <p:nvPr>
            <p:ph sz="quarter" idx="1"/>
          </p:nvPr>
        </p:nvPicPr>
        <p:blipFill>
          <a:blip r:embed="rId3" cstate="print"/>
          <a:stretch>
            <a:fillRect/>
          </a:stretch>
        </p:blipFill>
        <p:spPr bwMode="auto">
          <a:xfrm>
            <a:off x="395536" y="1556792"/>
            <a:ext cx="2431083" cy="3241444"/>
          </a:xfrm>
          <a:prstGeom prst="rect">
            <a:avLst/>
          </a:prstGeom>
          <a:noFill/>
        </p:spPr>
      </p:pic>
      <p:pic>
        <p:nvPicPr>
          <p:cNvPr id="6" name="Picture 2" descr="C:\Users\бараба\Desktop\здоровое питание 2022\IMG-20200306-WA0025.jpg"/>
          <p:cNvPicPr>
            <a:picLocks noChangeAspect="1" noChangeArrowheads="1"/>
          </p:cNvPicPr>
          <p:nvPr/>
        </p:nvPicPr>
        <p:blipFill>
          <a:blip r:embed="rId4" cstate="print"/>
          <a:srcRect/>
          <a:stretch>
            <a:fillRect/>
          </a:stretch>
        </p:blipFill>
        <p:spPr bwMode="auto">
          <a:xfrm>
            <a:off x="1691680" y="4221088"/>
            <a:ext cx="3264362" cy="2448272"/>
          </a:xfrm>
          <a:prstGeom prst="rect">
            <a:avLst/>
          </a:prstGeom>
          <a:noFill/>
        </p:spPr>
      </p:pic>
      <p:pic>
        <p:nvPicPr>
          <p:cNvPr id="8" name="Picture 9" descr="C:\Users\бараба\Desktop\Ольга Яковл\конкурс столовая\салат витаминный\16-10-2021_16-07-17\IMG_20191202_133450.jpg"/>
          <p:cNvPicPr>
            <a:picLocks noChangeAspect="1" noChangeArrowheads="1"/>
          </p:cNvPicPr>
          <p:nvPr/>
        </p:nvPicPr>
        <p:blipFill>
          <a:blip r:embed="rId5" cstate="print"/>
          <a:srcRect/>
          <a:stretch>
            <a:fillRect/>
          </a:stretch>
        </p:blipFill>
        <p:spPr bwMode="auto">
          <a:xfrm>
            <a:off x="3059832" y="1196752"/>
            <a:ext cx="2034226" cy="2712301"/>
          </a:xfrm>
          <a:prstGeom prst="rect">
            <a:avLst/>
          </a:prstGeom>
          <a:noFill/>
        </p:spPr>
      </p:pic>
      <p:pic>
        <p:nvPicPr>
          <p:cNvPr id="9" name="Picture 8" descr="C:\Users\бараба\Desktop\Ольга Яковл\конкурс столовая\салат витаминный\16-10-2021_16-07-17\IMG_20191202_133143.jpg"/>
          <p:cNvPicPr>
            <a:picLocks noChangeAspect="1" noChangeArrowheads="1"/>
          </p:cNvPicPr>
          <p:nvPr/>
        </p:nvPicPr>
        <p:blipFill>
          <a:blip r:embed="rId6" cstate="print"/>
          <a:srcRect/>
          <a:stretch>
            <a:fillRect/>
          </a:stretch>
        </p:blipFill>
        <p:spPr bwMode="auto">
          <a:xfrm>
            <a:off x="5796136" y="1268760"/>
            <a:ext cx="2520280" cy="18902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424936" cy="3240360"/>
          </a:xfrm>
        </p:spPr>
        <p:txBody>
          <a:bodyPr>
            <a:normAutofit/>
          </a:bodyPr>
          <a:lstStyle/>
          <a:p>
            <a:pPr indent="457200" algn="just"/>
            <a:r>
              <a:rPr lang="ru-RU" sz="1200" dirty="0" smtClean="0">
                <a:solidFill>
                  <a:schemeClr val="tx1"/>
                </a:solidFill>
                <a:latin typeface="Times New Roman" pitchFamily="18" charset="0"/>
                <a:cs typeface="Times New Roman" pitchFamily="18" charset="0"/>
              </a:rPr>
              <a:t>За окном весна. К сожалению, в этом году она холодная. Задумываясь о здоровой еде, мы понимаем, что человеческий организм не получает многих необходимых веществ.  Нам не хватает солнца, свежих фруктов и овощей, и, как следствие, мы становимся уязвимыми  для вирусных и простудных заболеваний. Именно поэтому весной наш организм нуждается в особой витаминной поддержке, а не получая ее, устраивает забастовку. И ребята из 6 класса предложили  способ улучшить свое самочувствие и настроение, а также помочь организму противостоять вирусам – это обогатить свой рацион «правильными» продуктами, хранящими максимальное количество необходимых витаминов! А что может быть лучше, чем витамины, выращенные своими руками?</a:t>
            </a:r>
            <a:br>
              <a:rPr lang="ru-RU" sz="1200" dirty="0" smtClean="0">
                <a:solidFill>
                  <a:schemeClr val="tx1"/>
                </a:solidFill>
                <a:latin typeface="Times New Roman" pitchFamily="18" charset="0"/>
                <a:cs typeface="Times New Roman" pitchFamily="18" charset="0"/>
              </a:rPr>
            </a:br>
            <a:r>
              <a:rPr lang="ru-RU" sz="1200" dirty="0" smtClean="0">
                <a:solidFill>
                  <a:schemeClr val="tx1"/>
                </a:solidFill>
                <a:latin typeface="Times New Roman" pitchFamily="18" charset="0"/>
                <a:cs typeface="Times New Roman" pitchFamily="18" charset="0"/>
              </a:rPr>
              <a:t>Зеленый лук: очень многие люди выращивают дома зимой зеленый лук. Дело нехитрое – достаточно баночки с водой и обычной луковицы. А между тем, зеленые ростки чрезвычайно богаты витаминами В1, В2, РР, а</a:t>
            </a:r>
            <a:br>
              <a:rPr lang="ru-RU" sz="1200" dirty="0" smtClean="0">
                <a:solidFill>
                  <a:schemeClr val="tx1"/>
                </a:solidFill>
                <a:latin typeface="Times New Roman" pitchFamily="18" charset="0"/>
                <a:cs typeface="Times New Roman" pitchFamily="18" charset="0"/>
              </a:rPr>
            </a:br>
            <a:r>
              <a:rPr lang="ru-RU" sz="1200" dirty="0" smtClean="0">
                <a:solidFill>
                  <a:schemeClr val="tx1"/>
                </a:solidFill>
                <a:latin typeface="Times New Roman" pitchFamily="18" charset="0"/>
                <a:cs typeface="Times New Roman" pitchFamily="18" charset="0"/>
              </a:rPr>
              <a:t>также витамином С.У всех наших ребят есть огороды, где они вместе с родителями стараются выращивать овощи без химикатов. Вот и решили мы помочь, научить и поэкспериментировать на нашем окне.</a:t>
            </a:r>
            <a:br>
              <a:rPr lang="ru-RU" sz="1200" dirty="0" smtClean="0">
                <a:solidFill>
                  <a:schemeClr val="tx1"/>
                </a:solidFill>
                <a:latin typeface="Times New Roman" pitchFamily="18" charset="0"/>
                <a:cs typeface="Times New Roman" pitchFamily="18" charset="0"/>
              </a:rPr>
            </a:br>
            <a:r>
              <a:rPr lang="ru-RU" sz="1200" dirty="0" smtClean="0">
                <a:solidFill>
                  <a:schemeClr val="tx1"/>
                </a:solidFill>
                <a:latin typeface="Times New Roman" pitchFamily="18" charset="0"/>
                <a:cs typeface="Times New Roman" pitchFamily="18" charset="0"/>
              </a:rPr>
              <a:t>Создание огорода на окне не только знакомит детей с ростом и развитием растений, развивает интерес, но и учит ухаживать, оберегать, кормить наших «зеленых помощников». Для поддержания иммунитета и профилактики вирусных заболеваний, дети с большим удовольствием пополняют запас витаминов, выращенных своими руками. А готовую рассаду помидоров и огурцов уже посадили у себя дома в теплице.  03.03.2022</a:t>
            </a:r>
            <a:endParaRPr lang="ru-RU" sz="1200" dirty="0">
              <a:solidFill>
                <a:schemeClr val="tx1"/>
              </a:solidFill>
              <a:latin typeface="Times New Roman" pitchFamily="18" charset="0"/>
              <a:cs typeface="Times New Roman" pitchFamily="18" charset="0"/>
            </a:endParaRPr>
          </a:p>
        </p:txBody>
      </p:sp>
      <p:pic>
        <p:nvPicPr>
          <p:cNvPr id="5122" name="Picture 2" descr="C:\Users\бараба\Desktop\здоровое питание 2022\22-05-2022_19-19-07\25-05-2022_08-33-06\IMG-20220401-WA0057.jpg"/>
          <p:cNvPicPr>
            <a:picLocks noGrp="1" noChangeAspect="1" noChangeArrowheads="1"/>
          </p:cNvPicPr>
          <p:nvPr>
            <p:ph sz="quarter" idx="1"/>
          </p:nvPr>
        </p:nvPicPr>
        <p:blipFill>
          <a:blip r:embed="rId2" cstate="print"/>
          <a:srcRect/>
          <a:stretch>
            <a:fillRect/>
          </a:stretch>
        </p:blipFill>
        <p:spPr bwMode="auto">
          <a:xfrm>
            <a:off x="6084168" y="3982701"/>
            <a:ext cx="2664296" cy="1500396"/>
          </a:xfrm>
          <a:prstGeom prst="rect">
            <a:avLst/>
          </a:prstGeom>
          <a:noFill/>
        </p:spPr>
      </p:pic>
      <p:pic>
        <p:nvPicPr>
          <p:cNvPr id="5123" name="Picture 3" descr="C:\Users\бараба\Desktop\здоровое питание 2022\22-05-2022_19-19-07\25-05-2022_08-33-06\IMG-20220401-WA0053.jpg"/>
          <p:cNvPicPr>
            <a:picLocks noChangeAspect="1" noChangeArrowheads="1"/>
          </p:cNvPicPr>
          <p:nvPr/>
        </p:nvPicPr>
        <p:blipFill>
          <a:blip r:embed="rId3" cstate="print"/>
          <a:srcRect/>
          <a:stretch>
            <a:fillRect/>
          </a:stretch>
        </p:blipFill>
        <p:spPr bwMode="auto">
          <a:xfrm>
            <a:off x="2236286" y="4005064"/>
            <a:ext cx="1484885" cy="2636753"/>
          </a:xfrm>
          <a:prstGeom prst="rect">
            <a:avLst/>
          </a:prstGeom>
          <a:noFill/>
        </p:spPr>
      </p:pic>
      <p:pic>
        <p:nvPicPr>
          <p:cNvPr id="5124" name="Picture 4" descr="C:\Users\бараба\Desktop\здоровое питание 2022\22-05-2022_19-19-07\25-05-2022_08-33-06\IMG-20220401-WA0063.jpg"/>
          <p:cNvPicPr>
            <a:picLocks noChangeAspect="1" noChangeArrowheads="1"/>
          </p:cNvPicPr>
          <p:nvPr/>
        </p:nvPicPr>
        <p:blipFill>
          <a:blip r:embed="rId4" cstate="print"/>
          <a:srcRect t="13078"/>
          <a:stretch>
            <a:fillRect/>
          </a:stretch>
        </p:blipFill>
        <p:spPr bwMode="auto">
          <a:xfrm>
            <a:off x="251520" y="4005064"/>
            <a:ext cx="1710953" cy="2640843"/>
          </a:xfrm>
          <a:prstGeom prst="rect">
            <a:avLst/>
          </a:prstGeom>
          <a:noFill/>
        </p:spPr>
      </p:pic>
      <p:pic>
        <p:nvPicPr>
          <p:cNvPr id="5125" name="Picture 5" descr="C:\Users\бараба\Desktop\здоровое питание 2022\22-05-2022_19-19-07\IMG-20200401-WA0001.jpg"/>
          <p:cNvPicPr>
            <a:picLocks noChangeAspect="1" noChangeArrowheads="1"/>
          </p:cNvPicPr>
          <p:nvPr/>
        </p:nvPicPr>
        <p:blipFill>
          <a:blip r:embed="rId5" cstate="print"/>
          <a:srcRect/>
          <a:stretch>
            <a:fillRect/>
          </a:stretch>
        </p:blipFill>
        <p:spPr bwMode="auto">
          <a:xfrm>
            <a:off x="3995936" y="4005064"/>
            <a:ext cx="2004659" cy="2672878"/>
          </a:xfrm>
          <a:prstGeom prst="rect">
            <a:avLst/>
          </a:prstGeom>
          <a:noFill/>
        </p:spPr>
      </p:pic>
      <p:pic>
        <p:nvPicPr>
          <p:cNvPr id="5126" name="Picture 6" descr="C:\Users\бараба\Desktop\здоровое питание 2022\IMG-20220506-WA0003.jpg"/>
          <p:cNvPicPr>
            <a:picLocks noChangeAspect="1" noChangeArrowheads="1"/>
          </p:cNvPicPr>
          <p:nvPr/>
        </p:nvPicPr>
        <p:blipFill>
          <a:blip r:embed="rId6" cstate="print"/>
          <a:srcRect/>
          <a:stretch>
            <a:fillRect/>
          </a:stretch>
        </p:blipFill>
        <p:spPr bwMode="auto">
          <a:xfrm>
            <a:off x="6084168" y="5589240"/>
            <a:ext cx="2592288" cy="1001417"/>
          </a:xfrm>
          <a:prstGeom prst="rect">
            <a:avLst/>
          </a:prstGeom>
          <a:noFill/>
        </p:spPr>
      </p:pic>
      <p:sp>
        <p:nvSpPr>
          <p:cNvPr id="5121" name="Rectangle 1"/>
          <p:cNvSpPr>
            <a:spLocks noChangeArrowheads="1"/>
          </p:cNvSpPr>
          <p:nvPr/>
        </p:nvSpPr>
        <p:spPr bwMode="auto">
          <a:xfrm>
            <a:off x="0" y="218301"/>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Витаминное окно</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836712"/>
            <a:ext cx="4392488" cy="3168352"/>
          </a:xfrm>
        </p:spPr>
        <p:txBody>
          <a:bodyPr>
            <a:normAutofit/>
          </a:bodyPr>
          <a:lstStyle/>
          <a:p>
            <a:pPr indent="457200" algn="just"/>
            <a:r>
              <a:rPr lang="ru-RU" sz="1300" dirty="0" smtClean="0">
                <a:solidFill>
                  <a:schemeClr val="tx1"/>
                </a:solidFill>
                <a:latin typeface="Times New Roman" pitchFamily="18" charset="0"/>
                <a:cs typeface="Times New Roman" pitchFamily="18" charset="0"/>
              </a:rPr>
              <a:t>Встречайте еще один мастер-класс от шефа! Мы с Кристиной решили научить наших ребят культуре оформления блюд. Наш повар всегда старается красиво выложить еду в тарелке, и все это замечают. Вот и возникла идея показать ребятам, как красиво можно оформить тарелку с фруктовой нарезкой. Вооружившись всем необходимым, Кристина научила красиво нарезать яблоко. Оказалось, что это не так  сложно. Позже ребята присылали свои фотографии, чтобы показать, как они удивили своих родителей фигурной нарезкой. Все ждут следующего мастер-класса! Будем думать, чем еще удивить наших ребят. Спасибо им большое за отзывчивость!</a:t>
            </a:r>
            <a:r>
              <a:rPr lang="ru-RU" sz="1400" dirty="0" smtClean="0">
                <a:solidFill>
                  <a:schemeClr val="tx1"/>
                </a:solidFill>
              </a:rPr>
              <a:t/>
            </a:r>
            <a:br>
              <a:rPr lang="ru-RU" sz="1400" dirty="0" smtClean="0">
                <a:solidFill>
                  <a:schemeClr val="tx1"/>
                </a:solidFill>
              </a:rPr>
            </a:br>
            <a:r>
              <a:rPr lang="ru-RU" sz="1400" dirty="0" smtClean="0">
                <a:solidFill>
                  <a:schemeClr val="tx1"/>
                </a:solidFill>
              </a:rPr>
              <a:t>19.03.2022</a:t>
            </a:r>
            <a:endParaRPr lang="ru-RU" sz="1400" dirty="0">
              <a:solidFill>
                <a:schemeClr val="tx1"/>
              </a:solidFill>
              <a:latin typeface="Times New Roman" pitchFamily="18" charset="0"/>
              <a:cs typeface="Times New Roman" pitchFamily="18" charset="0"/>
            </a:endParaRPr>
          </a:p>
        </p:txBody>
      </p:sp>
      <p:pic>
        <p:nvPicPr>
          <p:cNvPr id="10243" name="Picture 3" descr="C:\Users\бараба\Desktop\здоровое питание 2022\22-05-2022_19-19-07\IMG_20220514_123702 (1).jpg"/>
          <p:cNvPicPr>
            <a:picLocks noChangeAspect="1" noChangeArrowheads="1"/>
          </p:cNvPicPr>
          <p:nvPr/>
        </p:nvPicPr>
        <p:blipFill>
          <a:blip r:embed="rId2" cstate="print"/>
          <a:srcRect/>
          <a:stretch>
            <a:fillRect/>
          </a:stretch>
        </p:blipFill>
        <p:spPr bwMode="auto">
          <a:xfrm>
            <a:off x="2393758" y="4149080"/>
            <a:ext cx="1883774" cy="2511699"/>
          </a:xfrm>
          <a:prstGeom prst="rect">
            <a:avLst/>
          </a:prstGeom>
          <a:noFill/>
        </p:spPr>
      </p:pic>
      <p:pic>
        <p:nvPicPr>
          <p:cNvPr id="10244" name="Picture 4" descr="C:\Users\бараба\Desktop\здоровое питание 2022\22-05-2022_19-19-07\IMG_20220514_124459.jpg"/>
          <p:cNvPicPr>
            <a:picLocks noChangeAspect="1" noChangeArrowheads="1"/>
          </p:cNvPicPr>
          <p:nvPr/>
        </p:nvPicPr>
        <p:blipFill>
          <a:blip r:embed="rId3" cstate="print"/>
          <a:srcRect/>
          <a:stretch>
            <a:fillRect/>
          </a:stretch>
        </p:blipFill>
        <p:spPr bwMode="auto">
          <a:xfrm>
            <a:off x="6804248" y="4149080"/>
            <a:ext cx="1890210" cy="2520280"/>
          </a:xfrm>
          <a:prstGeom prst="rect">
            <a:avLst/>
          </a:prstGeom>
          <a:noFill/>
        </p:spPr>
      </p:pic>
      <p:pic>
        <p:nvPicPr>
          <p:cNvPr id="10245" name="Picture 5" descr="C:\Users\бараба\Desktop\здоровое питание 2022\22-05-2022_19-19-07\IMG_20220514_124537.jpg"/>
          <p:cNvPicPr>
            <a:picLocks noChangeAspect="1" noChangeArrowheads="1"/>
          </p:cNvPicPr>
          <p:nvPr/>
        </p:nvPicPr>
        <p:blipFill>
          <a:blip r:embed="rId4" cstate="print"/>
          <a:srcRect/>
          <a:stretch>
            <a:fillRect/>
          </a:stretch>
        </p:blipFill>
        <p:spPr bwMode="auto">
          <a:xfrm>
            <a:off x="4716016" y="4149080"/>
            <a:ext cx="1873896" cy="2498528"/>
          </a:xfrm>
          <a:prstGeom prst="rect">
            <a:avLst/>
          </a:prstGeom>
          <a:noFill/>
        </p:spPr>
      </p:pic>
      <p:pic>
        <p:nvPicPr>
          <p:cNvPr id="10246" name="Picture 6" descr="C:\Users\бараба\Desktop\здоровое питание 2022\22-05-2022_19-19-07\IMG_20220514_123410_1 (1).jpg"/>
          <p:cNvPicPr>
            <a:picLocks noGrp="1" noChangeAspect="1" noChangeArrowheads="1"/>
          </p:cNvPicPr>
          <p:nvPr>
            <p:ph sz="quarter" idx="1"/>
          </p:nvPr>
        </p:nvPicPr>
        <p:blipFill>
          <a:blip r:embed="rId5" cstate="print"/>
          <a:srcRect/>
          <a:stretch>
            <a:fillRect/>
          </a:stretch>
        </p:blipFill>
        <p:spPr bwMode="auto">
          <a:xfrm>
            <a:off x="251520" y="4149080"/>
            <a:ext cx="1923678" cy="2564904"/>
          </a:xfrm>
          <a:prstGeom prst="rect">
            <a:avLst/>
          </a:prstGeom>
          <a:noFill/>
        </p:spPr>
      </p:pic>
      <p:pic>
        <p:nvPicPr>
          <p:cNvPr id="10247" name="Picture 7" descr="C:\Users\бараба\Desktop\Ольга Яковл\конкурс столовая\салат витаминный\16-10-2021_16-07-17\IMG_20191202_133130.jpg"/>
          <p:cNvPicPr>
            <a:picLocks noChangeAspect="1" noChangeArrowheads="1"/>
          </p:cNvPicPr>
          <p:nvPr/>
        </p:nvPicPr>
        <p:blipFill>
          <a:blip r:embed="rId6" cstate="print"/>
          <a:srcRect/>
          <a:stretch>
            <a:fillRect/>
          </a:stretch>
        </p:blipFill>
        <p:spPr bwMode="auto">
          <a:xfrm>
            <a:off x="251520" y="1001416"/>
            <a:ext cx="3816424" cy="2862318"/>
          </a:xfrm>
          <a:prstGeom prst="rect">
            <a:avLst/>
          </a:prstGeom>
          <a:noFill/>
        </p:spPr>
      </p:pic>
      <p:sp>
        <p:nvSpPr>
          <p:cNvPr id="1025" name="Rectangle 1"/>
          <p:cNvSpPr>
            <a:spLocks noChangeArrowheads="1"/>
          </p:cNvSpPr>
          <p:nvPr/>
        </p:nvSpPr>
        <p:spPr bwMode="auto">
          <a:xfrm>
            <a:off x="3124072" y="-248452"/>
            <a:ext cx="2895857"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b="1" dirty="0" smtClean="0">
              <a:solidFill>
                <a:srgbClr val="C00000"/>
              </a:solidFill>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Фруктовая нарезка</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764704"/>
          </a:xfrm>
        </p:spPr>
        <p:txBody>
          <a:bodyPr>
            <a:normAutofit/>
          </a:bodyPr>
          <a:lstStyle/>
          <a:p>
            <a:pPr algn="ctr"/>
            <a:r>
              <a:rPr lang="ru-RU" sz="1800" b="1" dirty="0" smtClean="0">
                <a:solidFill>
                  <a:srgbClr val="C00000"/>
                </a:solidFill>
                <a:latin typeface="Times New Roman" pitchFamily="18" charset="0"/>
                <a:cs typeface="Times New Roman" pitchFamily="18" charset="0"/>
              </a:rPr>
              <a:t>«Я – то, что я ем»</a:t>
            </a:r>
            <a:br>
              <a:rPr lang="ru-RU" sz="1800" b="1" dirty="0" smtClean="0">
                <a:solidFill>
                  <a:srgbClr val="C00000"/>
                </a:solidFill>
                <a:latin typeface="Times New Roman" pitchFamily="18" charset="0"/>
                <a:cs typeface="Times New Roman" pitchFamily="18" charset="0"/>
              </a:rPr>
            </a:br>
            <a:endParaRPr lang="ru-RU" sz="1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395536" y="620688"/>
            <a:ext cx="8136904" cy="3960440"/>
          </a:xfrm>
        </p:spPr>
        <p:txBody>
          <a:bodyPr>
            <a:noAutofit/>
          </a:bodyPr>
          <a:lstStyle/>
          <a:p>
            <a:pPr marL="0" indent="274320" algn="just">
              <a:spcBef>
                <a:spcPts val="0"/>
              </a:spcBef>
              <a:buNone/>
            </a:pPr>
            <a:r>
              <a:rPr lang="ru-RU" sz="1400" dirty="0" smtClean="0">
                <a:latin typeface="Times New Roman" pitchFamily="18" charset="0"/>
                <a:cs typeface="Times New Roman" pitchFamily="18" charset="0"/>
              </a:rPr>
              <a:t>07 и 14 апреля 2022 лидер акции «Здоровое питание школьника» </a:t>
            </a:r>
            <a:r>
              <a:rPr lang="ru-RU" sz="1400" dirty="0" err="1" smtClean="0">
                <a:latin typeface="Times New Roman" pitchFamily="18" charset="0"/>
                <a:cs typeface="Times New Roman" pitchFamily="18" charset="0"/>
              </a:rPr>
              <a:t>Сыскова</a:t>
            </a:r>
            <a:r>
              <a:rPr lang="ru-RU" sz="1400" dirty="0" smtClean="0">
                <a:latin typeface="Times New Roman" pitchFamily="18" charset="0"/>
                <a:cs typeface="Times New Roman" pitchFamily="18" charset="0"/>
              </a:rPr>
              <a:t> Лариса совместно с куратором Маслаковой О.Я.  организовали и провели ряд мероприятий, приуроченных ко Всемирному Дню Здоровья. На уроках с использованием презентации в 5-9 классах  была представлена  тема «Я – то, что я ем». Ребята внимательно слушали информацию, и,  оказалось, они многое уже знают. После просмотра презентации мы провели дебаты на тему: «Вкусно или полезно: есть ли выбор?»  Учащиеся очень активно высказывали свои точки зрения, соглашались с мнениям оппонентов или оспаривали доводы своих одноклассников, приводя аргументы в пользу здорового питания. Всем ученикам, которые принимали участие в акции «Здоровое питание школьника», очень понравилась данная идея. Многие просили провести и практические занятия по правильному питанию в нашей школьной столовой. Всем очень нравятся мастер-классы от шефа, на которые часто приглашает нас повар Кристина Эдуардовна. Мы услышали много пожеланий, рассудительных ответов, касающихся здорового питания, а также советов по внедрению в школьную программу такого предмета, как «Основы правильного питания». Не секрет, что некоторые девочки уже с начальной школы задумываются о диетах, не зная о их последствиях. </a:t>
            </a:r>
          </a:p>
          <a:p>
            <a:pPr marL="0" indent="274320" algn="just">
              <a:spcBef>
                <a:spcPts val="0"/>
              </a:spcBef>
              <a:buNone/>
            </a:pPr>
            <a:r>
              <a:rPr lang="ru-RU" sz="1400" dirty="0" smtClean="0">
                <a:latin typeface="Times New Roman" pitchFamily="18" charset="0"/>
                <a:cs typeface="Times New Roman" pitchFamily="18" charset="0"/>
              </a:rPr>
              <a:t>На данном этапе исследовательской работы можно сделать вывод, что многие учащиеся знакомы с информацией о правильном питании, готовы менять свой рацион, чтобы быть здоровыми. Но есть еще те, у кого  культура питания находится на низком уровне ( к счастью, таких меньшинство), а потому нам ещё предстоит работа в данном направлении.</a:t>
            </a:r>
          </a:p>
          <a:p>
            <a:pPr marL="0" indent="274320" algn="just">
              <a:spcBef>
                <a:spcPts val="0"/>
              </a:spcBef>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9218" name="Picture 2" descr="C:\Users\бараба\Desktop\здоровое питание 2022\22-05-2022_19-19-07\IMG_20220525_101738.jpg"/>
          <p:cNvPicPr>
            <a:picLocks noChangeAspect="1" noChangeArrowheads="1"/>
          </p:cNvPicPr>
          <p:nvPr/>
        </p:nvPicPr>
        <p:blipFill>
          <a:blip r:embed="rId2" cstate="print"/>
          <a:srcRect/>
          <a:stretch>
            <a:fillRect/>
          </a:stretch>
        </p:blipFill>
        <p:spPr bwMode="auto">
          <a:xfrm>
            <a:off x="251520" y="4725144"/>
            <a:ext cx="3199581" cy="1773152"/>
          </a:xfrm>
          <a:prstGeom prst="rect">
            <a:avLst/>
          </a:prstGeom>
          <a:noFill/>
        </p:spPr>
      </p:pic>
      <p:pic>
        <p:nvPicPr>
          <p:cNvPr id="1026" name="Picture 2" descr="C:\Users\бараба\Desktop\здоровое питание 2022\26-05-2022_11-40-20\IMG_20220526_133945.jpg"/>
          <p:cNvPicPr>
            <a:picLocks noChangeAspect="1" noChangeArrowheads="1"/>
          </p:cNvPicPr>
          <p:nvPr/>
        </p:nvPicPr>
        <p:blipFill>
          <a:blip r:embed="rId3" cstate="print"/>
          <a:srcRect/>
          <a:stretch>
            <a:fillRect/>
          </a:stretch>
        </p:blipFill>
        <p:spPr bwMode="auto">
          <a:xfrm>
            <a:off x="3635896" y="4725144"/>
            <a:ext cx="2661486" cy="1728192"/>
          </a:xfrm>
          <a:prstGeom prst="rect">
            <a:avLst/>
          </a:prstGeom>
          <a:noFill/>
        </p:spPr>
      </p:pic>
      <p:pic>
        <p:nvPicPr>
          <p:cNvPr id="1027" name="Picture 3" descr="C:\Users\бараба\Desktop\здоровое питание 2022\26-05-2022_11-40-20\IMG_20220526_133958.jpg"/>
          <p:cNvPicPr>
            <a:picLocks noChangeAspect="1" noChangeArrowheads="1"/>
          </p:cNvPicPr>
          <p:nvPr/>
        </p:nvPicPr>
        <p:blipFill>
          <a:blip r:embed="rId4" cstate="print"/>
          <a:srcRect/>
          <a:stretch>
            <a:fillRect/>
          </a:stretch>
        </p:blipFill>
        <p:spPr bwMode="auto">
          <a:xfrm>
            <a:off x="6372200" y="4437112"/>
            <a:ext cx="2313592" cy="218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4248472" cy="3168352"/>
          </a:xfrm>
        </p:spPr>
        <p:txBody>
          <a:bodyPr>
            <a:normAutofit fontScale="90000"/>
          </a:bodyPr>
          <a:lstStyle/>
          <a:p>
            <a:pPr indent="457200" algn="just"/>
            <a:r>
              <a:rPr lang="ru-RU" sz="1100" dirty="0" smtClean="0">
                <a:solidFill>
                  <a:schemeClr val="tx1"/>
                </a:solidFill>
                <a:latin typeface="Times New Roman" pitchFamily="18" charset="0"/>
                <a:cs typeface="Times New Roman" pitchFamily="18" charset="0"/>
              </a:rPr>
              <a:t>18 апреля я провела интерактивный и познавательный урок на тему «секреты правильного питания» с учениками 2-4  классов.  </a:t>
            </a:r>
            <a:br>
              <a:rPr lang="ru-RU" sz="1100" dirty="0" smtClean="0">
                <a:solidFill>
                  <a:schemeClr val="tx1"/>
                </a:solidFill>
                <a:latin typeface="Times New Roman" pitchFamily="18" charset="0"/>
                <a:cs typeface="Times New Roman" pitchFamily="18" charset="0"/>
              </a:rPr>
            </a:br>
            <a:r>
              <a:rPr lang="ru-RU" sz="1100" dirty="0" smtClean="0">
                <a:solidFill>
                  <a:schemeClr val="tx1"/>
                </a:solidFill>
                <a:latin typeface="Times New Roman" pitchFamily="18" charset="0"/>
                <a:cs typeface="Times New Roman" pitchFamily="18" charset="0"/>
              </a:rPr>
              <a:t>Я рассказала ребятам. что такое здоровое питание, в чём заключаются его секреты и какие продукты нужно употреблять, чтобы иметь как можно меньше заболеваний и быть всегда здоровым.  Ребята узнали о «правиле светофора». Такой формат детям очень понравился, им было легко и интересно запоминать информацию через ассоциации со светофором. </a:t>
            </a:r>
            <a:br>
              <a:rPr lang="ru-RU" sz="1100" dirty="0" smtClean="0">
                <a:solidFill>
                  <a:schemeClr val="tx1"/>
                </a:solidFill>
                <a:latin typeface="Times New Roman" pitchFamily="18" charset="0"/>
                <a:cs typeface="Times New Roman" pitchFamily="18" charset="0"/>
              </a:rPr>
            </a:br>
            <a:r>
              <a:rPr lang="ru-RU" sz="1100" dirty="0" smtClean="0">
                <a:solidFill>
                  <a:schemeClr val="tx1"/>
                </a:solidFill>
                <a:latin typeface="Times New Roman" pitchFamily="18" charset="0"/>
                <a:cs typeface="Times New Roman" pitchFamily="18" charset="0"/>
              </a:rPr>
              <a:t> Мы провели игру с мячом на запоминание и усвоения «правила светофора». Все быстро отвечали на вопросы и были счастливы! </a:t>
            </a:r>
            <a:br>
              <a:rPr lang="ru-RU" sz="1100" dirty="0" smtClean="0">
                <a:solidFill>
                  <a:schemeClr val="tx1"/>
                </a:solidFill>
                <a:latin typeface="Times New Roman" pitchFamily="18" charset="0"/>
                <a:cs typeface="Times New Roman" pitchFamily="18" charset="0"/>
              </a:rPr>
            </a:br>
            <a:r>
              <a:rPr lang="ru-RU" sz="1100" dirty="0" smtClean="0">
                <a:solidFill>
                  <a:schemeClr val="tx1"/>
                </a:solidFill>
                <a:latin typeface="Times New Roman" pitchFamily="18" charset="0"/>
                <a:cs typeface="Times New Roman" pitchFamily="18" charset="0"/>
              </a:rPr>
              <a:t> В конце урока я провела игру-викторину. Во время игры дети оживились ещё сильнее, игра- лучший формат для обучения. Ребята чувствовали важность своего участия, все были активны и работали в команде! Чтобы закрепить материал, мы воспользовались рабочей тетрадью «разговор о здоровом и правильном питании». Там я дала ученикам задание. Они рисовали или писали своё идеальное меню (опираясь на полученные знания). Все успешно справились! </a:t>
            </a:r>
            <a:r>
              <a:rPr lang="ru-RU" sz="1050" dirty="0" smtClean="0">
                <a:solidFill>
                  <a:schemeClr val="tx1"/>
                </a:solidFill>
              </a:rPr>
              <a:t/>
            </a:r>
            <a:br>
              <a:rPr lang="ru-RU" sz="1050" dirty="0" smtClean="0">
                <a:solidFill>
                  <a:schemeClr val="tx1"/>
                </a:solidFill>
              </a:rPr>
            </a:br>
            <a:endParaRPr lang="ru-RU" sz="1050" dirty="0">
              <a:solidFill>
                <a:schemeClr val="tx1"/>
              </a:solidFill>
            </a:endParaRPr>
          </a:p>
        </p:txBody>
      </p:sp>
      <p:pic>
        <p:nvPicPr>
          <p:cNvPr id="4098" name="Picture 2" descr="C:\Users\бараба\Desktop\здоровое питание 2022\22-05-2022_19-19-07\25-05-2022_08-31-48\IMG_20220407_132533.jpg"/>
          <p:cNvPicPr>
            <a:picLocks noGrp="1" noChangeAspect="1" noChangeArrowheads="1"/>
          </p:cNvPicPr>
          <p:nvPr>
            <p:ph sz="quarter" idx="1"/>
          </p:nvPr>
        </p:nvPicPr>
        <p:blipFill>
          <a:blip r:embed="rId2" cstate="print"/>
          <a:srcRect/>
          <a:stretch>
            <a:fillRect/>
          </a:stretch>
        </p:blipFill>
        <p:spPr bwMode="auto">
          <a:xfrm>
            <a:off x="4572000" y="851578"/>
            <a:ext cx="4032448" cy="3024336"/>
          </a:xfrm>
          <a:prstGeom prst="rect">
            <a:avLst/>
          </a:prstGeom>
          <a:noFill/>
        </p:spPr>
      </p:pic>
      <p:pic>
        <p:nvPicPr>
          <p:cNvPr id="4100" name="Picture 4" descr="C:\Users\бараба\Desktop\здоровое питание 2022\22-05-2022_19-19-07\25-05-2022_08-31-42\IMG_20220407_133926.jpg"/>
          <p:cNvPicPr>
            <a:picLocks noChangeAspect="1" noChangeArrowheads="1"/>
          </p:cNvPicPr>
          <p:nvPr/>
        </p:nvPicPr>
        <p:blipFill>
          <a:blip r:embed="rId3" cstate="print"/>
          <a:srcRect/>
          <a:stretch>
            <a:fillRect/>
          </a:stretch>
        </p:blipFill>
        <p:spPr bwMode="auto">
          <a:xfrm>
            <a:off x="467544" y="4149080"/>
            <a:ext cx="3312368" cy="2484276"/>
          </a:xfrm>
          <a:prstGeom prst="rect">
            <a:avLst/>
          </a:prstGeom>
          <a:noFill/>
        </p:spPr>
      </p:pic>
      <p:pic>
        <p:nvPicPr>
          <p:cNvPr id="4101" name="Picture 5" descr="C:\Users\бараба\Desktop\здоровое питание 2022\22-05-2022_19-19-07\IMG_20220412_144201.jpg"/>
          <p:cNvPicPr>
            <a:picLocks noChangeAspect="1" noChangeArrowheads="1"/>
          </p:cNvPicPr>
          <p:nvPr/>
        </p:nvPicPr>
        <p:blipFill>
          <a:blip r:embed="rId4" cstate="print"/>
          <a:srcRect/>
          <a:stretch>
            <a:fillRect/>
          </a:stretch>
        </p:blipFill>
        <p:spPr bwMode="auto">
          <a:xfrm>
            <a:off x="4499992" y="4149080"/>
            <a:ext cx="4163415" cy="2480706"/>
          </a:xfrm>
          <a:prstGeom prst="rect">
            <a:avLst/>
          </a:prstGeom>
          <a:noFill/>
        </p:spPr>
      </p:pic>
      <p:sp>
        <p:nvSpPr>
          <p:cNvPr id="6" name="Прямоугольник 5"/>
          <p:cNvSpPr/>
          <p:nvPr/>
        </p:nvSpPr>
        <p:spPr>
          <a:xfrm>
            <a:off x="2483768" y="332656"/>
            <a:ext cx="4698722" cy="400110"/>
          </a:xfrm>
          <a:prstGeom prst="rect">
            <a:avLst/>
          </a:prstGeom>
        </p:spPr>
        <p:txBody>
          <a:bodyPr wrap="none">
            <a:spAutoFit/>
          </a:bodyPr>
          <a:lstStyle/>
          <a:p>
            <a:r>
              <a:rPr lang="ru-RU" sz="2000" b="1" dirty="0" smtClean="0">
                <a:solidFill>
                  <a:srgbClr val="C00000"/>
                </a:solidFill>
              </a:rPr>
              <a:t>«Секреты правильного питания»</a:t>
            </a:r>
            <a:endParaRPr lang="ru-RU" sz="20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7984" y="260648"/>
            <a:ext cx="4444008" cy="504056"/>
          </a:xfrm>
        </p:spPr>
        <p:txBody>
          <a:bodyPr>
            <a:noAutofit/>
          </a:bodyPr>
          <a:lstStyle/>
          <a:p>
            <a:r>
              <a:rPr lang="ru-RU" sz="1800" dirty="0" smtClean="0">
                <a:solidFill>
                  <a:srgbClr val="C00000"/>
                </a:solidFill>
                <a:latin typeface="Times New Roman" pitchFamily="18" charset="0"/>
                <a:cs typeface="Times New Roman" pitchFamily="18" charset="0"/>
              </a:rPr>
              <a:t>«</a:t>
            </a:r>
            <a:r>
              <a:rPr lang="ru-RU" sz="1800" dirty="0" err="1" smtClean="0">
                <a:solidFill>
                  <a:srgbClr val="C00000"/>
                </a:solidFill>
                <a:latin typeface="Times New Roman" pitchFamily="18" charset="0"/>
                <a:cs typeface="Times New Roman" pitchFamily="18" charset="0"/>
              </a:rPr>
              <a:t>Витамишки</a:t>
            </a:r>
            <a:r>
              <a:rPr lang="ru-RU" sz="1800" dirty="0" smtClean="0">
                <a:solidFill>
                  <a:srgbClr val="C00000"/>
                </a:solidFill>
                <a:latin typeface="Times New Roman" pitchFamily="18" charset="0"/>
                <a:cs typeface="Times New Roman" pitchFamily="18" charset="0"/>
              </a:rPr>
              <a:t> для малышки»</a:t>
            </a:r>
            <a:br>
              <a:rPr lang="ru-RU" sz="1800" dirty="0" smtClean="0">
                <a:solidFill>
                  <a:srgbClr val="C00000"/>
                </a:solidFill>
                <a:latin typeface="Times New Roman" pitchFamily="18" charset="0"/>
                <a:cs typeface="Times New Roman" pitchFamily="18" charset="0"/>
              </a:rPr>
            </a:br>
            <a:endParaRPr lang="ru-RU" sz="1800"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75856" y="692696"/>
            <a:ext cx="5688632" cy="2520280"/>
          </a:xfrm>
        </p:spPr>
        <p:txBody>
          <a:bodyPr>
            <a:normAutofit/>
          </a:bodyPr>
          <a:lstStyle/>
          <a:p>
            <a:pPr indent="-457200" algn="just">
              <a:spcBef>
                <a:spcPts val="0"/>
              </a:spcBef>
            </a:pPr>
            <a:r>
              <a:rPr lang="ru-RU" sz="1200" b="0" dirty="0" smtClean="0">
                <a:solidFill>
                  <a:schemeClr val="tx1"/>
                </a:solidFill>
                <a:latin typeface="Times New Roman" pitchFamily="18" charset="0"/>
                <a:cs typeface="Times New Roman" pitchFamily="18" charset="0"/>
              </a:rPr>
              <a:t>С 18 по 25 апреля для ребят 1-6 классов был организован конкурс на самую интересную книжку-малышку о здоровом питании. Учащиеся проявили большой интерес и фантазию. На презентации выставки книжек-малышек с учениками 1-4 классов мы выбрали самую оригинальную и поучительную книжку. Грамоту получила ученица 6 класса Маслакова Олеся за книжку «</a:t>
            </a:r>
            <a:r>
              <a:rPr lang="ru-RU" sz="1200" b="0" dirty="0" err="1" smtClean="0">
                <a:solidFill>
                  <a:schemeClr val="tx1"/>
                </a:solidFill>
                <a:latin typeface="Times New Roman" pitchFamily="18" charset="0"/>
                <a:cs typeface="Times New Roman" pitchFamily="18" charset="0"/>
              </a:rPr>
              <a:t>Витамишки</a:t>
            </a:r>
            <a:r>
              <a:rPr lang="ru-RU" sz="1200" b="0" dirty="0" smtClean="0">
                <a:solidFill>
                  <a:schemeClr val="tx1"/>
                </a:solidFill>
                <a:latin typeface="Times New Roman" pitchFamily="18" charset="0"/>
                <a:cs typeface="Times New Roman" pitchFamily="18" charset="0"/>
              </a:rPr>
              <a:t> для малышки». Такое же название мы присвоили нашей выставке. Было представлено 15 работ учащихся.</a:t>
            </a:r>
          </a:p>
          <a:p>
            <a:pPr indent="-457200" algn="just">
              <a:spcBef>
                <a:spcPts val="0"/>
              </a:spcBef>
            </a:pPr>
            <a:r>
              <a:rPr lang="ru-RU" sz="1200" b="0" dirty="0" smtClean="0">
                <a:solidFill>
                  <a:schemeClr val="tx1"/>
                </a:solidFill>
              </a:rPr>
              <a:t>После награждения я провела интеллектуальную викторину с ребусами, кроссвордами, загадками, чтобы малыши еще раз в игровой форме прочувствовали всю важность здорового питания. Ребята молодцы! Активно боролись за результат и победила дружба!</a:t>
            </a:r>
            <a:endParaRPr lang="ru-RU" sz="1200" b="0" dirty="0">
              <a:solidFill>
                <a:schemeClr val="tx1"/>
              </a:solidFill>
              <a:latin typeface="Times New Roman" pitchFamily="18" charset="0"/>
              <a:cs typeface="Times New Roman" pitchFamily="18" charset="0"/>
            </a:endParaRPr>
          </a:p>
        </p:txBody>
      </p:sp>
      <p:pic>
        <p:nvPicPr>
          <p:cNvPr id="2050" name="Picture 2" descr="C:\Users\бараба\Desktop\здоровое питание 2022\24-05-2022_16-00-41\IMG_20220517_115322.jpg"/>
          <p:cNvPicPr>
            <a:picLocks noChangeAspect="1" noChangeArrowheads="1"/>
          </p:cNvPicPr>
          <p:nvPr/>
        </p:nvPicPr>
        <p:blipFill>
          <a:blip r:embed="rId2" cstate="print"/>
          <a:srcRect/>
          <a:stretch>
            <a:fillRect/>
          </a:stretch>
        </p:blipFill>
        <p:spPr bwMode="auto">
          <a:xfrm>
            <a:off x="251520" y="2708920"/>
            <a:ext cx="2880320" cy="2160240"/>
          </a:xfrm>
          <a:prstGeom prst="rect">
            <a:avLst/>
          </a:prstGeom>
          <a:noFill/>
        </p:spPr>
      </p:pic>
      <p:pic>
        <p:nvPicPr>
          <p:cNvPr id="2051" name="Picture 3" descr="C:\Users\бараба\Desktop\здоровое питание 2022\24-05-2022_16-00-41\IMG_20220523_145739.jpg"/>
          <p:cNvPicPr>
            <a:picLocks noChangeAspect="1" noChangeArrowheads="1"/>
          </p:cNvPicPr>
          <p:nvPr/>
        </p:nvPicPr>
        <p:blipFill>
          <a:blip r:embed="rId3" cstate="print"/>
          <a:srcRect/>
          <a:stretch>
            <a:fillRect/>
          </a:stretch>
        </p:blipFill>
        <p:spPr bwMode="auto">
          <a:xfrm>
            <a:off x="251520" y="404664"/>
            <a:ext cx="2880320" cy="2160240"/>
          </a:xfrm>
          <a:prstGeom prst="rect">
            <a:avLst/>
          </a:prstGeom>
          <a:noFill/>
        </p:spPr>
      </p:pic>
      <p:pic>
        <p:nvPicPr>
          <p:cNvPr id="2052" name="Picture 4" descr="C:\Users\бараба\Desktop\здоровое питание 2022\24-05-2022_16-00-41\IMG_20220517_114743.jpg"/>
          <p:cNvPicPr>
            <a:picLocks noChangeAspect="1" noChangeArrowheads="1"/>
          </p:cNvPicPr>
          <p:nvPr/>
        </p:nvPicPr>
        <p:blipFill>
          <a:blip r:embed="rId4" cstate="print"/>
          <a:srcRect/>
          <a:stretch>
            <a:fillRect/>
          </a:stretch>
        </p:blipFill>
        <p:spPr bwMode="auto">
          <a:xfrm>
            <a:off x="6228184" y="3717032"/>
            <a:ext cx="2160240" cy="2880320"/>
          </a:xfrm>
          <a:prstGeom prst="rect">
            <a:avLst/>
          </a:prstGeom>
          <a:noFill/>
          <a:scene3d>
            <a:camera prst="orthographicFront">
              <a:rot lat="0" lon="0" rev="5400000"/>
            </a:camera>
            <a:lightRig rig="threePt" dir="t"/>
          </a:scene3d>
        </p:spPr>
      </p:pic>
      <p:pic>
        <p:nvPicPr>
          <p:cNvPr id="2056" name="Picture 8" descr="C:\Users\бараба\Desktop\здоровое питание 2022\22-05-2022_19-19-07\IMG-20220517-WA0026.jpg"/>
          <p:cNvPicPr>
            <a:picLocks noChangeAspect="1" noChangeArrowheads="1"/>
          </p:cNvPicPr>
          <p:nvPr/>
        </p:nvPicPr>
        <p:blipFill>
          <a:blip r:embed="rId5" cstate="print"/>
          <a:srcRect t="15748"/>
          <a:stretch>
            <a:fillRect/>
          </a:stretch>
        </p:blipFill>
        <p:spPr bwMode="auto">
          <a:xfrm>
            <a:off x="2699792" y="4941168"/>
            <a:ext cx="2736304" cy="1729043"/>
          </a:xfrm>
          <a:prstGeom prst="rect">
            <a:avLst/>
          </a:prstGeom>
          <a:noFill/>
        </p:spPr>
      </p:pic>
      <p:pic>
        <p:nvPicPr>
          <p:cNvPr id="11" name="Picture 4" descr="C:\Users\бараба\Downloads\IMG_20220517_114759.jpg"/>
          <p:cNvPicPr>
            <a:picLocks noChangeAspect="1" noChangeArrowheads="1"/>
          </p:cNvPicPr>
          <p:nvPr/>
        </p:nvPicPr>
        <p:blipFill>
          <a:blip r:embed="rId6" cstate="print"/>
          <a:srcRect/>
          <a:stretch>
            <a:fillRect/>
          </a:stretch>
        </p:blipFill>
        <p:spPr bwMode="auto">
          <a:xfrm>
            <a:off x="227517" y="4941168"/>
            <a:ext cx="2328259" cy="1746194"/>
          </a:xfrm>
          <a:prstGeom prst="rect">
            <a:avLst/>
          </a:prstGeom>
          <a:noFill/>
        </p:spPr>
      </p:pic>
      <p:pic>
        <p:nvPicPr>
          <p:cNvPr id="2054" name="Picture 6" descr="C:\Users\бараба\Desktop\здоровое питание 2022\24-05-2022_16-00-41\IMG_20220523_145838.jpg"/>
          <p:cNvPicPr>
            <a:picLocks noChangeAspect="1" noChangeArrowheads="1"/>
          </p:cNvPicPr>
          <p:nvPr/>
        </p:nvPicPr>
        <p:blipFill>
          <a:blip r:embed="rId7" cstate="print"/>
          <a:srcRect/>
          <a:stretch>
            <a:fillRect/>
          </a:stretch>
        </p:blipFill>
        <p:spPr bwMode="auto">
          <a:xfrm>
            <a:off x="3347864" y="3212976"/>
            <a:ext cx="2123728" cy="1592796"/>
          </a:xfrm>
          <a:prstGeom prst="rect">
            <a:avLst/>
          </a:prstGeom>
          <a:noFill/>
          <a:scene3d>
            <a:camera prst="orthographicFront">
              <a:rot lat="0" lon="0" rev="10799999"/>
            </a:camera>
            <a:lightRig rig="threePt" dir="t"/>
          </a:scene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208912" cy="490066"/>
          </a:xfrm>
        </p:spPr>
        <p:txBody>
          <a:bodyPr>
            <a:normAutofit/>
          </a:bodyPr>
          <a:lstStyle/>
          <a:p>
            <a:r>
              <a:rPr lang="ru-RU" sz="1800" b="1" dirty="0" smtClean="0">
                <a:solidFill>
                  <a:srgbClr val="C00000"/>
                </a:solidFill>
                <a:latin typeface="Times New Roman" pitchFamily="18" charset="0"/>
                <a:cs typeface="Times New Roman" pitchFamily="18" charset="0"/>
              </a:rPr>
              <a:t>Мастер-класс «Национальные марийские блюда для нашей столовой»</a:t>
            </a:r>
            <a:endParaRPr lang="ru-RU" sz="1800" b="1" dirty="0">
              <a:solidFill>
                <a:srgbClr val="C00000"/>
              </a:solidFill>
              <a:latin typeface="Times New Roman" pitchFamily="18" charset="0"/>
              <a:cs typeface="Times New Roman" pitchFamily="18" charset="0"/>
            </a:endParaRPr>
          </a:p>
        </p:txBody>
      </p:sp>
      <p:pic>
        <p:nvPicPr>
          <p:cNvPr id="6147" name="Picture 3" descr="C:\Users\бараба\Desktop\здоровое питание 2022\22-05-2022_19-19-07\25-05-2022_08-39-56\IMG_20211016_161635.jpg"/>
          <p:cNvPicPr>
            <a:picLocks noChangeAspect="1" noChangeArrowheads="1"/>
          </p:cNvPicPr>
          <p:nvPr/>
        </p:nvPicPr>
        <p:blipFill>
          <a:blip r:embed="rId2" cstate="print"/>
          <a:srcRect/>
          <a:stretch>
            <a:fillRect/>
          </a:stretch>
        </p:blipFill>
        <p:spPr bwMode="auto">
          <a:xfrm>
            <a:off x="467544" y="4149080"/>
            <a:ext cx="3312368" cy="2484276"/>
          </a:xfrm>
          <a:prstGeom prst="rect">
            <a:avLst/>
          </a:prstGeom>
          <a:noFill/>
        </p:spPr>
      </p:pic>
      <p:pic>
        <p:nvPicPr>
          <p:cNvPr id="6148" name="Picture 4" descr="C:\Users\бараба\Desktop\здоровое питание 2022\22-05-2022_19-19-07\25-05-2022_08-40-15\IMG_20211016_161938.jpg"/>
          <p:cNvPicPr>
            <a:picLocks noChangeAspect="1" noChangeArrowheads="1"/>
          </p:cNvPicPr>
          <p:nvPr/>
        </p:nvPicPr>
        <p:blipFill>
          <a:blip r:embed="rId3" cstate="print"/>
          <a:srcRect/>
          <a:stretch>
            <a:fillRect/>
          </a:stretch>
        </p:blipFill>
        <p:spPr bwMode="auto">
          <a:xfrm>
            <a:off x="3995936" y="3717032"/>
            <a:ext cx="2214247" cy="2952330"/>
          </a:xfrm>
          <a:prstGeom prst="rect">
            <a:avLst/>
          </a:prstGeom>
          <a:noFill/>
        </p:spPr>
      </p:pic>
      <p:pic>
        <p:nvPicPr>
          <p:cNvPr id="6149" name="Picture 5" descr="C:\Users\бараба\Desktop\здоровое питание 2022\22-05-2022_19-19-07\25-05-2022_08-40-15\IMG_20211016_162018.jpg"/>
          <p:cNvPicPr>
            <a:picLocks noChangeAspect="1" noChangeArrowheads="1"/>
          </p:cNvPicPr>
          <p:nvPr/>
        </p:nvPicPr>
        <p:blipFill>
          <a:blip r:embed="rId4" cstate="print"/>
          <a:srcRect/>
          <a:stretch>
            <a:fillRect/>
          </a:stretch>
        </p:blipFill>
        <p:spPr bwMode="auto">
          <a:xfrm>
            <a:off x="6444208" y="3717032"/>
            <a:ext cx="2232248" cy="2976331"/>
          </a:xfrm>
          <a:prstGeom prst="rect">
            <a:avLst/>
          </a:prstGeom>
          <a:noFill/>
        </p:spPr>
      </p:pic>
      <p:pic>
        <p:nvPicPr>
          <p:cNvPr id="6152" name="Picture 8" descr="C:\Users\бараба\Desktop\здоровое питание 2022\22-05-2022_19-19-07\InShot_20211017_140832244.jpg"/>
          <p:cNvPicPr>
            <a:picLocks noChangeAspect="1" noChangeArrowheads="1"/>
          </p:cNvPicPr>
          <p:nvPr/>
        </p:nvPicPr>
        <p:blipFill>
          <a:blip r:embed="rId5" cstate="print"/>
          <a:srcRect/>
          <a:stretch>
            <a:fillRect/>
          </a:stretch>
        </p:blipFill>
        <p:spPr bwMode="auto">
          <a:xfrm>
            <a:off x="179512" y="1124744"/>
            <a:ext cx="3719965" cy="2808312"/>
          </a:xfrm>
          <a:prstGeom prst="rect">
            <a:avLst/>
          </a:prstGeom>
          <a:noFill/>
        </p:spPr>
      </p:pic>
      <p:sp>
        <p:nvSpPr>
          <p:cNvPr id="12" name="Содержимое 11"/>
          <p:cNvSpPr>
            <a:spLocks noGrp="1"/>
          </p:cNvSpPr>
          <p:nvPr>
            <p:ph sz="quarter" idx="1"/>
          </p:nvPr>
        </p:nvSpPr>
        <p:spPr>
          <a:xfrm>
            <a:off x="3923928" y="980728"/>
            <a:ext cx="4608512" cy="2592288"/>
          </a:xfrm>
        </p:spPr>
        <p:txBody>
          <a:bodyPr>
            <a:normAutofit fontScale="85000" lnSpcReduction="20000"/>
          </a:bodyPr>
          <a:lstStyle/>
          <a:p>
            <a:pPr marL="0" algn="just">
              <a:spcBef>
                <a:spcPts val="0"/>
              </a:spcBef>
              <a:buNone/>
            </a:pPr>
            <a:r>
              <a:rPr lang="ru-RU" sz="1400" dirty="0" smtClean="0">
                <a:latin typeface="Times New Roman" pitchFamily="18" charset="0"/>
                <a:cs typeface="Times New Roman" pitchFamily="18" charset="0"/>
              </a:rPr>
              <a:t>В нашей школе учатся ребята разных национальностей. Большая часть русских, также есть татары и марийцы. Я и моя семья марийцы. В школьное меню входят блюда русской кухни, но мы с Кристиной, моим вторым куратором, решили предложить ребятам знакомство  с  блюдами марийской кухни. Кристина приготовила два салата и марийские сырники. Я постаралась снять на видео весь процесс. После просмотра фильма мы попробовали все блюда и были очень горды за нашего повара. Спасибо за вкусный и полезный мастер-класс! А Кристина поучаствовала в конкурсе на лучшую сельскую столовую.</a:t>
            </a:r>
          </a:p>
          <a:p>
            <a:pPr marL="0" algn="just">
              <a:spcBef>
                <a:spcPts val="0"/>
              </a:spcBef>
              <a:buNone/>
            </a:pPr>
            <a:r>
              <a:rPr lang="ru-RU" sz="1400" dirty="0" smtClean="0">
                <a:latin typeface="Times New Roman" pitchFamily="18" charset="0"/>
                <a:cs typeface="Times New Roman" pitchFamily="18" charset="0"/>
              </a:rPr>
              <a:t>Я рассказала ребятам о том, что входит в состав этих блюд, какова калорийность и энергетическая ценность. Дети решили дома самостоятельно приготовить для своих родителей марийский салат. Вот будет сюрприз! </a:t>
            </a:r>
          </a:p>
          <a:p>
            <a:r>
              <a:rPr lang="en-US" sz="1400" dirty="0" smtClean="0">
                <a:latin typeface="Times New Roman" pitchFamily="18" charset="0"/>
                <a:cs typeface="Times New Roman" pitchFamily="18" charset="0"/>
                <a:hlinkClick r:id="rId6"/>
              </a:rPr>
              <a:t>https://cloud.mail.ru/public/gScW/EhxMK8ENw</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1053</TotalTime>
  <Words>1047</Words>
  <Application>Microsoft Office PowerPoint</Application>
  <PresentationFormat>Экран (4:3)</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         МБОУ «Барабинская ООШ им. Героя Советского Союза И.И.Черепанова»</vt:lpstr>
      <vt:lpstr>  Я живу в небольшой деревне Большие Карзи Свердловской области Артинского района. Моя школа находится в соседнем селе Бараба. В школу приезжают ребята из трех  сел. Учеников у нас немного, и мы живём, как одна большая семья. В этом году я впервые присоединилась к такой масштабной акции. Боялась, переживала, сомневалась, будут ли меня ребята слушать. Но мне подсказали, что главное поверить в себя, а кураторы и ребята обязательно поддержат. Так и получилось! Спасибо всем ученикам нашей школы, педагогам и кураторам! У меня большая дружная семья: три старших сестры и младший брат. А тема эта мне близка еще и потому, что моя мама, Алена Валерьевна, училась в нашей школе и теперь работает заведующей школьной столовой. Моя старшая сестра, Кристина,  закончила нашу школу в  2015 году и вернулась в неё работать поваром. И это у неё отлично получается, всем нравятся блюда, приготовленные с любовью!  Я учусь в 8 классе и думаю продолжить династию кулинаров, возможно, я буду кондитером. Мой младший брат  учится в 6 классе, он у нас спортсмен, занимается настольным теннисом и любит вкусно  покушать.</vt:lpstr>
      <vt:lpstr>Мастер-класс «Салат «Витаминный»,                       фотоконкурс «Любимый напиток»,                                               канапе «Фруктовый взрыв»,                                                                      сервировка стола к празднику…</vt:lpstr>
      <vt:lpstr>За окном весна. К сожалению, в этом году она холодная. Задумываясь о здоровой еде, мы понимаем, что человеческий организм не получает многих необходимых веществ.  Нам не хватает солнца, свежих фруктов и овощей, и, как следствие, мы становимся уязвимыми  для вирусных и простудных заболеваний. Именно поэтому весной наш организм нуждается в особой витаминной поддержке, а не получая ее, устраивает забастовку. И ребята из 6 класса предложили  способ улучшить свое самочувствие и настроение, а также помочь организму противостоять вирусам – это обогатить свой рацион «правильными» продуктами, хранящими максимальное количество необходимых витаминов! А что может быть лучше, чем витамины, выращенные своими руками? Зеленый лук: очень многие люди выращивают дома зимой зеленый лук. Дело нехитрое – достаточно баночки с водой и обычной луковицы. А между тем, зеленые ростки чрезвычайно богаты витаминами В1, В2, РР, а также витамином С.У всех наших ребят есть огороды, где они вместе с родителями стараются выращивать овощи без химикатов. Вот и решили мы помочь, научить и поэкспериментировать на нашем окне. Создание огорода на окне не только знакомит детей с ростом и развитием растений, развивает интерес, но и учит ухаживать, оберегать, кормить наших «зеленых помощников». Для поддержания иммунитета и профилактики вирусных заболеваний, дети с большим удовольствием пополняют запас витаминов, выращенных своими руками. А готовую рассаду помидоров и огурцов уже посадили у себя дома в теплице.  03.03.2022</vt:lpstr>
      <vt:lpstr>Встречайте еще один мастер-класс от шефа! Мы с Кристиной решили научить наших ребят культуре оформления блюд. Наш повар всегда старается красиво выложить еду в тарелке, и все это замечают. Вот и возникла идея показать ребятам, как красиво можно оформить тарелку с фруктовой нарезкой. Вооружившись всем необходимым, Кристина научила красиво нарезать яблоко. Оказалось, что это не так  сложно. Позже ребята присылали свои фотографии, чтобы показать, как они удивили своих родителей фигурной нарезкой. Все ждут следующего мастер-класса! Будем думать, чем еще удивить наших ребят. Спасибо им большое за отзывчивость! 19.03.2022</vt:lpstr>
      <vt:lpstr>«Я – то, что я ем» </vt:lpstr>
      <vt:lpstr>18 апреля я провела интерактивный и познавательный урок на тему «секреты правильного питания» с учениками 2-4  классов.   Я рассказала ребятам. что такое здоровое питание, в чём заключаются его секреты и какие продукты нужно употреблять, чтобы иметь как можно меньше заболеваний и быть всегда здоровым.  Ребята узнали о «правиле светофора». Такой формат детям очень понравился, им было легко и интересно запоминать информацию через ассоциации со светофором.   Мы провели игру с мячом на запоминание и усвоения «правила светофора». Все быстро отвечали на вопросы и были счастливы!   В конце урока я провела игру-викторину. Во время игры дети оживились ещё сильнее, игра- лучший формат для обучения. Ребята чувствовали важность своего участия, все были активны и работали в команде! Чтобы закрепить материал, мы воспользовались рабочей тетрадью «разговор о здоровом и правильном питании». Там я дала ученикам задание. Они рисовали или писали своё идеальное меню (опираясь на полученные знания). Все успешно справились!  </vt:lpstr>
      <vt:lpstr>«Витамишки для малышки» </vt:lpstr>
      <vt:lpstr>Мастер-класс «Национальные марийские блюда для нашей столовой»</vt:lpstr>
      <vt:lpstr>Когда у нас в школе был фотоконкурс «Я и мои питомцы», я увидела фотографии Ишмекеева Максима, он инвалид с детства, у него серьёзные проблемы со зрением. На них Максим со своими домашними животными:  коровой Муренкой и большим, просто огромным кролом  Пушистиком. И мне пришла идея рассказать ребятам о пользе молока и блюдах из него. Раньше в деревнях почти в каждой семье были коровы, козы, куры, гуси. Сейчас таких семей осталось очень мало. Можно ходить к Максиму на экскурсию на их семейное подворье. Папа у него разводит пчел, Максим помогает кормить крольчат, мама ухаживает за коровой, курами. Рассказывая о пользе молока, я выяснила, что едят на завтрак  наши ребят. Оказалось, что не все дети дома правильно завтракают. Есть даже те, кто дома ничего не ест с утра. Тут и родилась идея научить ребят готовить вкусную и полезную кашу. Ведь скоро каникулы, и можно самому приготовить хороший завтрак. Рассказав о разных крупах, мы с ребятами приготовили рисовую кашу. Ох, и вкусна она была, ведь сварили ее мы сами! Нам помогала Омелькова М.В., наш педагог. Скажу по секрету, я тоже училась с ними  готовить. .. 05.05.2022</vt:lpstr>
      <vt:lpstr>Знакомьтесь, мой брат Григорий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бараба</dc:creator>
  <cp:lastModifiedBy>бараба</cp:lastModifiedBy>
  <cp:revision>97</cp:revision>
  <dcterms:created xsi:type="dcterms:W3CDTF">2022-05-25T04:50:49Z</dcterms:created>
  <dcterms:modified xsi:type="dcterms:W3CDTF">2022-07-06T07:53:59Z</dcterms:modified>
</cp:coreProperties>
</file>